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258" r:id="rId3"/>
    <p:sldId id="260" r:id="rId4"/>
    <p:sldId id="259" r:id="rId5"/>
    <p:sldId id="261" r:id="rId6"/>
    <p:sldId id="262" r:id="rId7"/>
    <p:sldId id="266" r:id="rId8"/>
    <p:sldId id="263" r:id="rId9"/>
    <p:sldId id="257" r:id="rId10"/>
    <p:sldId id="264" r:id="rId11"/>
    <p:sldId id="265" r:id="rId12"/>
    <p:sldId id="267" r:id="rId13"/>
    <p:sldId id="268" r:id="rId14"/>
    <p:sldId id="269" r:id="rId15"/>
    <p:sldId id="270" r:id="rId16"/>
    <p:sldId id="278" r:id="rId17"/>
    <p:sldId id="271" r:id="rId18"/>
    <p:sldId id="279"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0" r:id="rId62"/>
    <p:sldId id="316" r:id="rId63"/>
    <p:sldId id="317" r:id="rId64"/>
    <p:sldId id="318" r:id="rId65"/>
    <p:sldId id="319" r:id="rId66"/>
    <p:sldId id="321" r:id="rId67"/>
    <p:sldId id="322" r:id="rId68"/>
    <p:sldId id="323" r:id="rId69"/>
    <p:sldId id="324" r:id="rId70"/>
    <p:sldId id="325" r:id="rId71"/>
    <p:sldId id="326" r:id="rId72"/>
    <p:sldId id="327" r:id="rId73"/>
    <p:sldId id="330" r:id="rId74"/>
    <p:sldId id="328" r:id="rId75"/>
    <p:sldId id="329" r:id="rId76"/>
    <p:sldId id="331" r:id="rId77"/>
    <p:sldId id="332" r:id="rId78"/>
    <p:sldId id="333" r:id="rId79"/>
    <p:sldId id="334" r:id="rId80"/>
    <p:sldId id="335" r:id="rId81"/>
    <p:sldId id="336" r:id="rId82"/>
    <p:sldId id="337" r:id="rId83"/>
    <p:sldId id="338" r:id="rId84"/>
    <p:sldId id="339" r:id="rId85"/>
    <p:sldId id="341" r:id="rId86"/>
    <p:sldId id="342" r:id="rId87"/>
    <p:sldId id="343"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1" r:id="rId1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0EBBB39A-4778-4A0D-8780-A7D007A4B258}">
          <p14:sldIdLst>
            <p14:sldId id="256"/>
            <p14:sldId id="258"/>
            <p14:sldId id="260"/>
            <p14:sldId id="259"/>
            <p14:sldId id="261"/>
            <p14:sldId id="262"/>
            <p14:sldId id="266"/>
            <p14:sldId id="263"/>
            <p14:sldId id="257"/>
            <p14:sldId id="264"/>
            <p14:sldId id="265"/>
            <p14:sldId id="267"/>
            <p14:sldId id="268"/>
            <p14:sldId id="269"/>
            <p14:sldId id="270"/>
            <p14:sldId id="278"/>
            <p14:sldId id="271"/>
            <p14:sldId id="279"/>
            <p14:sldId id="272"/>
            <p14:sldId id="273"/>
            <p14:sldId id="274"/>
            <p14:sldId id="275"/>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7"/>
            <p14:sldId id="296"/>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20"/>
            <p14:sldId id="316"/>
            <p14:sldId id="317"/>
            <p14:sldId id="318"/>
            <p14:sldId id="319"/>
            <p14:sldId id="321"/>
            <p14:sldId id="322"/>
            <p14:sldId id="323"/>
            <p14:sldId id="324"/>
            <p14:sldId id="325"/>
            <p14:sldId id="326"/>
            <p14:sldId id="327"/>
            <p14:sldId id="330"/>
            <p14:sldId id="328"/>
            <p14:sldId id="329"/>
            <p14:sldId id="331"/>
            <p14:sldId id="332"/>
            <p14:sldId id="333"/>
            <p14:sldId id="334"/>
            <p14:sldId id="335"/>
            <p14:sldId id="336"/>
            <p14:sldId id="337"/>
            <p14:sldId id="338"/>
            <p14:sldId id="339"/>
            <p14:sldId id="341"/>
            <p14:sldId id="342"/>
            <p14:sldId id="343"/>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sorterViewPr>
    <p:cViewPr>
      <p:scale>
        <a:sx n="100" d="100"/>
        <a:sy n="100" d="100"/>
      </p:scale>
      <p:origin x="0" y="-61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EC25D-387D-4653-A722-61E55174DCD3}" type="datetimeFigureOut">
              <a:rPr lang="ru-RU" smtClean="0"/>
              <a:t>05.03.2019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84C68-0C7B-4097-A819-714B713B321A}" type="slidenum">
              <a:rPr lang="ru-RU" smtClean="0"/>
              <a:t>‹#›</a:t>
            </a:fld>
            <a:endParaRPr lang="ru-RU"/>
          </a:p>
        </p:txBody>
      </p:sp>
    </p:spTree>
    <p:extLst>
      <p:ext uri="{BB962C8B-B14F-4D97-AF65-F5344CB8AC3E}">
        <p14:creationId xmlns:p14="http://schemas.microsoft.com/office/powerpoint/2010/main" val="414805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D5047C-4E63-49FC-BD59-62558F3687C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9E3AD96-40B0-4776-8402-A3C70207A0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3261E0D-00C1-47A9-8F2A-0DC3544FBC15}"/>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A28C87E3-98FC-4943-880C-849CE75DBA0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F2A3308-4615-4604-B9C3-ECE0B23A84E5}"/>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86331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5F3F6D-4EEE-46FD-9BBF-D232BAC2F40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AF1F64D-DE1F-4112-973F-B51787C211F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E12A5C-09F6-466C-BC96-24BF93DBDF76}"/>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7ED20034-D64E-4DD8-B3FE-021A7EEF40B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826528-20AE-41FE-9186-EE1B2808F5A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0279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C062FC6-BBCB-4F25-BC08-B2F7F53486B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2DEBFA4-62D3-4ECE-90D2-78CD8EF038D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F08951-ECC9-42DC-AFA7-7C4668BF158F}"/>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BB347749-84B2-4AA2-B675-9E6A1EE8DC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8B7B7FF-BB91-4B78-B43F-FC297C04565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015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2B3AEF-F25E-4589-B204-58B2B47EC2E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6E4040A-40F7-499B-B398-FBBA3A71008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C435BD6-853D-4D3C-AEC2-0404D10F0F8B}"/>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13A8C9CD-5063-4102-9B74-9D6553DC2F2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C37DF36-A7E7-46E6-B04B-26C401509CE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177589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8DDC6C-489B-4FF2-BCE0-6AEC8742F47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4447DB8-C30D-4D92-95D2-AE3F8D87B0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2FBEEFA-E4B2-41AB-905E-1914CEEC7FB8}"/>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FD34A850-BB23-460F-A42F-7227631CA72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4BB149C-1D04-4A63-B1C4-2E362AE13D87}"/>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0281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EEC3C-0C55-49EB-AE92-30B62D56C85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3ED363B-16C4-4D0D-A96E-5E2905C987F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8152E06-3593-417F-B1EB-6052DFCB11F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8D2FE26-C57E-42B3-BD3A-7D979288B908}"/>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6" name="Нижний колонтитул 5">
            <a:extLst>
              <a:ext uri="{FF2B5EF4-FFF2-40B4-BE49-F238E27FC236}">
                <a16:creationId xmlns:a16="http://schemas.microsoft.com/office/drawing/2014/main" id="{EC872A0E-4F6C-4117-970E-B0B0B8DF74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3F05B70-2FC6-4D98-B533-6CAA53D16A82}"/>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29556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98501C-6B9C-4927-851B-53449C78F14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165BB11-E845-40BB-9D9B-A2B22B4551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AAFCB61-F0BF-48AE-B3D3-6B25125EA24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28D0CEA-3823-4744-B123-AD6CAB29B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A515D46-9314-4541-A57C-3222C9FA267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733ECF5-1FEE-4137-9188-81A9540C3F55}"/>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8" name="Нижний колонтитул 7">
            <a:extLst>
              <a:ext uri="{FF2B5EF4-FFF2-40B4-BE49-F238E27FC236}">
                <a16:creationId xmlns:a16="http://schemas.microsoft.com/office/drawing/2014/main" id="{CD673402-98E9-4D7F-A02B-DF888BECED3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6AB8A3B-9AAA-478C-98E6-1FF1924F8C1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9451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75E801-F48C-4B6D-9E2C-25D78D915BE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D78D58-C50F-491A-8B62-8A7EB2551720}"/>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4" name="Нижний колонтитул 3">
            <a:extLst>
              <a:ext uri="{FF2B5EF4-FFF2-40B4-BE49-F238E27FC236}">
                <a16:creationId xmlns:a16="http://schemas.microsoft.com/office/drawing/2014/main" id="{E808029E-C60E-4836-98B2-A2C50817B27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C5777F6-7AB3-44E2-947A-9D151B83F20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870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8329CBE-5221-4406-ACC2-400B537E122F}"/>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3" name="Нижний колонтитул 2">
            <a:extLst>
              <a:ext uri="{FF2B5EF4-FFF2-40B4-BE49-F238E27FC236}">
                <a16:creationId xmlns:a16="http://schemas.microsoft.com/office/drawing/2014/main" id="{2DCB3733-1E32-4BEE-9DFA-08D4BD1B4AD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BB0424E-048C-4000-B8F8-5EA5673AD0F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30879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382359-B815-428A-8471-5BF75965250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833DAE8-E138-4D90-B3F5-C41B7D377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115E68C-BA27-4E37-A728-B4A0543D3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F0DA798-53B2-4A9D-A07F-236E8AA697FA}"/>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6" name="Нижний колонтитул 5">
            <a:extLst>
              <a:ext uri="{FF2B5EF4-FFF2-40B4-BE49-F238E27FC236}">
                <a16:creationId xmlns:a16="http://schemas.microsoft.com/office/drawing/2014/main" id="{3183CA0B-FB7A-49B2-9410-1342915229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EEEAA9-7AA5-47C1-A3B0-5C874850BFDA}"/>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955721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1500B5-A86E-4061-84A3-0DF0E55DD55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0AC7722-29A8-42D3-BAC3-8BEC8618F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57153EE-0EF4-4663-9FF0-BBBFEA15A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B2FE9E8-387B-4DB3-8070-078095E22C7C}"/>
              </a:ext>
            </a:extLst>
          </p:cNvPr>
          <p:cNvSpPr>
            <a:spLocks noGrp="1"/>
          </p:cNvSpPr>
          <p:nvPr>
            <p:ph type="dt" sz="half" idx="10"/>
          </p:nvPr>
        </p:nvSpPr>
        <p:spPr/>
        <p:txBody>
          <a:bodyPr/>
          <a:lstStyle/>
          <a:p>
            <a:fld id="{30145980-3E72-4363-B641-E0D4F2C4A00F}" type="datetimeFigureOut">
              <a:rPr lang="ru-RU" smtClean="0"/>
              <a:t>05.03.2019</a:t>
            </a:fld>
            <a:endParaRPr lang="ru-RU"/>
          </a:p>
        </p:txBody>
      </p:sp>
      <p:sp>
        <p:nvSpPr>
          <p:cNvPr id="6" name="Нижний колонтитул 5">
            <a:extLst>
              <a:ext uri="{FF2B5EF4-FFF2-40B4-BE49-F238E27FC236}">
                <a16:creationId xmlns:a16="http://schemas.microsoft.com/office/drawing/2014/main" id="{25BC0ED9-F88D-497C-8964-80F5DB24D6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9F0017-60D5-4CD9-84BB-7FB07CAC21C3}"/>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60324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C3ED51-051A-4CE4-BFE1-05401880C9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2A04302-726E-4F0E-9BCD-F0B89FBF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726DBE-C3BA-473A-AC69-4370D74D7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45980-3E72-4363-B641-E0D4F2C4A00F}" type="datetimeFigureOut">
              <a:rPr lang="ru-RU" smtClean="0"/>
              <a:t>05.03.2019</a:t>
            </a:fld>
            <a:endParaRPr lang="ru-RU"/>
          </a:p>
        </p:txBody>
      </p:sp>
      <p:sp>
        <p:nvSpPr>
          <p:cNvPr id="5" name="Нижний колонтитул 4">
            <a:extLst>
              <a:ext uri="{FF2B5EF4-FFF2-40B4-BE49-F238E27FC236}">
                <a16:creationId xmlns:a16="http://schemas.microsoft.com/office/drawing/2014/main" id="{A4D4DC50-6188-4D77-80CB-E38BCA01E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8B3A673-BCB8-4313-ACBC-47DA8D118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380A6-D5A2-41C3-8FF4-0D6A8D542EE1}" type="slidenum">
              <a:rPr lang="ru-RU" smtClean="0"/>
              <a:t>‹#›</a:t>
            </a:fld>
            <a:endParaRPr lang="ru-RU"/>
          </a:p>
        </p:txBody>
      </p:sp>
    </p:spTree>
    <p:extLst>
      <p:ext uri="{BB962C8B-B14F-4D97-AF65-F5344CB8AC3E}">
        <p14:creationId xmlns:p14="http://schemas.microsoft.com/office/powerpoint/2010/main" val="1355094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localhost:8080/user"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8080/user?"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AF2C88-F591-4E23-91FC-2EDB1D8B3EB6}"/>
              </a:ext>
            </a:extLst>
          </p:cNvPr>
          <p:cNvSpPr>
            <a:spLocks noGrp="1"/>
          </p:cNvSpPr>
          <p:nvPr>
            <p:ph type="ctrTitle"/>
          </p:nvPr>
        </p:nvSpPr>
        <p:spPr>
          <a:xfrm>
            <a:off x="1524000" y="1122363"/>
            <a:ext cx="9144000" cy="2133599"/>
          </a:xfrm>
        </p:spPr>
        <p:txBody>
          <a:bodyPr/>
          <a:lstStyle/>
          <a:p>
            <a:r>
              <a:rPr lang="ru-RU" dirty="0"/>
              <a:t>Проект Документооборот</a:t>
            </a:r>
          </a:p>
        </p:txBody>
      </p:sp>
      <p:sp>
        <p:nvSpPr>
          <p:cNvPr id="3" name="Подзаголовок 2">
            <a:extLst>
              <a:ext uri="{FF2B5EF4-FFF2-40B4-BE49-F238E27FC236}">
                <a16:creationId xmlns:a16="http://schemas.microsoft.com/office/drawing/2014/main" id="{7FEE80CC-FB4F-426A-8200-F31D3F82524C}"/>
              </a:ext>
            </a:extLst>
          </p:cNvPr>
          <p:cNvSpPr>
            <a:spLocks noGrp="1"/>
          </p:cNvSpPr>
          <p:nvPr>
            <p:ph type="subTitle" idx="1"/>
          </p:nvPr>
        </p:nvSpPr>
        <p:spPr/>
        <p:txBody>
          <a:bodyPr>
            <a:normAutofit/>
          </a:bodyPr>
          <a:lstStyle/>
          <a:p>
            <a:r>
              <a:rPr lang="uk-UA" sz="1800" i="1" dirty="0"/>
              <a:t>Проект </a:t>
            </a:r>
            <a:r>
              <a:rPr lang="uk-UA" sz="1800" i="1" dirty="0" err="1"/>
              <a:t>предназначен</a:t>
            </a:r>
            <a:r>
              <a:rPr lang="uk-UA" sz="1800" i="1" dirty="0"/>
              <a:t> для </a:t>
            </a:r>
            <a:r>
              <a:rPr lang="uk-UA" sz="1800" i="1" dirty="0" err="1"/>
              <a:t>перес</a:t>
            </a:r>
            <a:r>
              <a:rPr lang="ru-RU" sz="1800" i="1" dirty="0" err="1"/>
              <a:t>ылки</a:t>
            </a:r>
            <a:r>
              <a:rPr lang="ru-RU" sz="1800" i="1" dirty="0"/>
              <a:t> документов (служебные записки, сообщения) между сотрудниками компании</a:t>
            </a:r>
          </a:p>
          <a:p>
            <a:r>
              <a:rPr lang="ru-RU" sz="1800" i="1" dirty="0"/>
              <a:t>Автор: Журов К. А.</a:t>
            </a:r>
          </a:p>
        </p:txBody>
      </p:sp>
    </p:spTree>
    <p:extLst>
      <p:ext uri="{BB962C8B-B14F-4D97-AF65-F5344CB8AC3E}">
        <p14:creationId xmlns:p14="http://schemas.microsoft.com/office/powerpoint/2010/main" val="779488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123ED9-5FDE-4B54-A7B9-7FADD5150E51}"/>
              </a:ext>
            </a:extLst>
          </p:cNvPr>
          <p:cNvSpPr>
            <a:spLocks noGrp="1"/>
          </p:cNvSpPr>
          <p:nvPr>
            <p:ph type="title"/>
          </p:nvPr>
        </p:nvSpPr>
        <p:spPr/>
        <p:txBody>
          <a:bodyPr>
            <a:normAutofit/>
          </a:bodyPr>
          <a:lstStyle/>
          <a:p>
            <a:r>
              <a:rPr lang="ru-RU" sz="1800" dirty="0"/>
              <a:t>Далее нажимаем «</a:t>
            </a:r>
            <a:r>
              <a:rPr lang="ru-RU" altLang="ru-RU" sz="1800" dirty="0" err="1">
                <a:solidFill>
                  <a:srgbClr val="000000"/>
                </a:solidFill>
                <a:cs typeface="Courier New" panose="02070309020205020404" pitchFamily="49" charset="0"/>
              </a:rPr>
              <a:t>Create</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categories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departments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positions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users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contractors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cost</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items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currencies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legal</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organizations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planning</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periods</a:t>
            </a:r>
            <a:r>
              <a:rPr lang="ru-RU" altLang="ru-RU" sz="1800" dirty="0">
                <a:solidFill>
                  <a:srgbClr val="000000"/>
                </a:solidFill>
                <a:cs typeface="Courier New" panose="02070309020205020404" pitchFamily="49" charset="0"/>
              </a:rPr>
              <a:t>)</a:t>
            </a:r>
            <a:r>
              <a:rPr lang="ru-RU" sz="1800" dirty="0"/>
              <a:t>»</a:t>
            </a:r>
          </a:p>
        </p:txBody>
      </p:sp>
      <p:pic>
        <p:nvPicPr>
          <p:cNvPr id="6" name="Объект 5">
            <a:extLst>
              <a:ext uri="{FF2B5EF4-FFF2-40B4-BE49-F238E27FC236}">
                <a16:creationId xmlns:a16="http://schemas.microsoft.com/office/drawing/2014/main" id="{CF099C27-00CB-4EF6-847E-035A45C51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797" y="1456509"/>
            <a:ext cx="8845323" cy="4975494"/>
          </a:xfrm>
        </p:spPr>
      </p:pic>
      <p:sp>
        <p:nvSpPr>
          <p:cNvPr id="4" name="Rectangle 1">
            <a:extLst>
              <a:ext uri="{FF2B5EF4-FFF2-40B4-BE49-F238E27FC236}">
                <a16:creationId xmlns:a16="http://schemas.microsoft.com/office/drawing/2014/main" id="{3E66C2C5-10FD-4629-A497-5D436F6EDB6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06569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DFED3-75B4-4A00-9B07-691A35C3B1C9}"/>
              </a:ext>
            </a:extLst>
          </p:cNvPr>
          <p:cNvSpPr>
            <a:spLocks noGrp="1"/>
          </p:cNvSpPr>
          <p:nvPr>
            <p:ph type="title"/>
          </p:nvPr>
        </p:nvSpPr>
        <p:spPr/>
        <p:txBody>
          <a:bodyPr>
            <a:normAutofit/>
          </a:bodyPr>
          <a:lstStyle/>
          <a:p>
            <a:r>
              <a:rPr lang="uk-UA" sz="2400" dirty="0" err="1"/>
              <a:t>Страница</a:t>
            </a:r>
            <a:r>
              <a:rPr lang="uk-UA" sz="2400" dirty="0"/>
              <a:t> «</a:t>
            </a:r>
            <a:r>
              <a:rPr lang="uk-UA" sz="2400" dirty="0" err="1"/>
              <a:t>Общий</a:t>
            </a:r>
            <a:r>
              <a:rPr lang="uk-UA" sz="2400" dirty="0"/>
              <a:t> список»</a:t>
            </a:r>
            <a:r>
              <a:rPr lang="en-US" sz="2400" dirty="0"/>
              <a:t> - </a:t>
            </a:r>
            <a:r>
              <a:rPr lang="ru-RU" sz="2400" dirty="0"/>
              <a:t>все что было </a:t>
            </a:r>
            <a:r>
              <a:rPr lang="uk-UA" sz="2400" dirty="0" err="1"/>
              <a:t>отправленно</a:t>
            </a:r>
            <a:r>
              <a:rPr lang="uk-UA" sz="2400" dirty="0"/>
              <a:t> и </a:t>
            </a:r>
            <a:r>
              <a:rPr lang="uk-UA" sz="2400" dirty="0" err="1"/>
              <a:t>принято</a:t>
            </a:r>
            <a:r>
              <a:rPr lang="uk-UA" sz="2400" dirty="0"/>
              <a:t> </a:t>
            </a:r>
            <a:r>
              <a:rPr lang="uk-UA" sz="2400" dirty="0" err="1"/>
              <a:t>пользователем</a:t>
            </a:r>
            <a:r>
              <a:rPr lang="uk-UA" sz="2400" dirty="0"/>
              <a:t>. </a:t>
            </a:r>
            <a:r>
              <a:rPr lang="uk-UA" sz="2400" dirty="0" err="1"/>
              <a:t>Кроме</a:t>
            </a:r>
            <a:r>
              <a:rPr lang="uk-UA" sz="2400" dirty="0"/>
              <a:t> </a:t>
            </a:r>
            <a:r>
              <a:rPr lang="uk-UA" sz="2400" dirty="0" err="1"/>
              <a:t>всех</a:t>
            </a:r>
            <a:r>
              <a:rPr lang="uk-UA" sz="2400" dirty="0"/>
              <a:t> колонок, </a:t>
            </a:r>
            <a:r>
              <a:rPr lang="uk-UA" sz="2400" dirty="0" err="1"/>
              <a:t>которые</a:t>
            </a:r>
            <a:r>
              <a:rPr lang="uk-UA" sz="2400" dirty="0"/>
              <a:t> </a:t>
            </a:r>
            <a:r>
              <a:rPr lang="uk-UA" sz="2400" dirty="0" err="1"/>
              <a:t>видели</a:t>
            </a:r>
            <a:r>
              <a:rPr lang="uk-UA" sz="2400" dirty="0"/>
              <a:t> </a:t>
            </a:r>
            <a:r>
              <a:rPr lang="uk-UA" sz="2400" dirty="0" err="1"/>
              <a:t>ранее</a:t>
            </a:r>
            <a:r>
              <a:rPr lang="uk-UA" sz="2400" dirty="0"/>
              <a:t> </a:t>
            </a:r>
            <a:r>
              <a:rPr lang="uk-UA" sz="2400" dirty="0" err="1"/>
              <a:t>есть</a:t>
            </a:r>
            <a:r>
              <a:rPr lang="uk-UA" sz="2400" dirty="0"/>
              <a:t> </a:t>
            </a:r>
            <a:r>
              <a:rPr lang="uk-UA" sz="2400" dirty="0" err="1"/>
              <a:t>есть</a:t>
            </a:r>
            <a:r>
              <a:rPr lang="uk-UA" sz="2400" dirty="0"/>
              <a:t> колонка «</a:t>
            </a:r>
            <a:r>
              <a:rPr lang="uk-UA" sz="2400" dirty="0" err="1"/>
              <a:t>ок</a:t>
            </a:r>
            <a:r>
              <a:rPr lang="uk-UA" sz="2400" dirty="0"/>
              <a:t>» - </a:t>
            </a:r>
            <a:r>
              <a:rPr lang="uk-UA" sz="2400" dirty="0" err="1"/>
              <a:t>выполнена</a:t>
            </a:r>
            <a:r>
              <a:rPr lang="uk-UA" sz="2400" dirty="0"/>
              <a:t> </a:t>
            </a:r>
            <a:r>
              <a:rPr lang="uk-UA" sz="2400" dirty="0" err="1"/>
              <a:t>или</a:t>
            </a:r>
            <a:r>
              <a:rPr lang="uk-UA" sz="2400" dirty="0"/>
              <a:t> нет служебка. </a:t>
            </a:r>
            <a:r>
              <a:rPr lang="uk-UA" sz="2400" dirty="0" err="1"/>
              <a:t>Есть</a:t>
            </a:r>
            <a:r>
              <a:rPr lang="uk-UA" sz="2400" dirty="0"/>
              <a:t> </a:t>
            </a:r>
            <a:r>
              <a:rPr lang="uk-UA" sz="2400" dirty="0" err="1"/>
              <a:t>сортировка</a:t>
            </a:r>
            <a:r>
              <a:rPr lang="uk-UA" sz="2400" dirty="0"/>
              <a:t>, </a:t>
            </a:r>
            <a:r>
              <a:rPr lang="uk-UA" sz="2400" dirty="0" err="1"/>
              <a:t>фильтрация</a:t>
            </a:r>
            <a:endParaRPr lang="ru-RU" sz="2400" dirty="0"/>
          </a:p>
        </p:txBody>
      </p:sp>
      <p:pic>
        <p:nvPicPr>
          <p:cNvPr id="5" name="Объект 4">
            <a:extLst>
              <a:ext uri="{FF2B5EF4-FFF2-40B4-BE49-F238E27FC236}">
                <a16:creationId xmlns:a16="http://schemas.microsoft.com/office/drawing/2014/main" id="{2443B1C8-0DC4-4FA3-9AF6-FD4C01CA4A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245" y="1590733"/>
            <a:ext cx="8983730" cy="5053348"/>
          </a:xfrm>
        </p:spPr>
      </p:pic>
    </p:spTree>
    <p:extLst>
      <p:ext uri="{BB962C8B-B14F-4D97-AF65-F5344CB8AC3E}">
        <p14:creationId xmlns:p14="http://schemas.microsoft.com/office/powerpoint/2010/main" val="26366067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4DFE82-CB20-4726-9645-0B801742402C}"/>
              </a:ext>
            </a:extLst>
          </p:cNvPr>
          <p:cNvSpPr>
            <a:spLocks noGrp="1"/>
          </p:cNvSpPr>
          <p:nvPr>
            <p:ph type="title"/>
          </p:nvPr>
        </p:nvSpPr>
        <p:spPr>
          <a:xfrm>
            <a:off x="838200" y="365126"/>
            <a:ext cx="10515600" cy="1019058"/>
          </a:xfrm>
        </p:spPr>
        <p:txBody>
          <a:bodyPr>
            <a:normAutofit fontScale="90000"/>
          </a:bodyPr>
          <a:lstStyle/>
          <a:p>
            <a:r>
              <a:rPr lang="ru-RU" sz="2400" dirty="0"/>
              <a:t>Журнал сообщений. Переход в него через кнопку «Сообщения» на главной странице пользователя. Выбрана папка «Входящие». Цвет в зависимости от даты и просмотра сообщения</a:t>
            </a:r>
          </a:p>
        </p:txBody>
      </p:sp>
      <p:pic>
        <p:nvPicPr>
          <p:cNvPr id="9" name="Объект 8">
            <a:extLst>
              <a:ext uri="{FF2B5EF4-FFF2-40B4-BE49-F238E27FC236}">
                <a16:creationId xmlns:a16="http://schemas.microsoft.com/office/drawing/2014/main" id="{98F3A79E-5358-4A81-A345-3D1619AE62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019" y="1456508"/>
            <a:ext cx="9264774" cy="5211435"/>
          </a:xfrm>
        </p:spPr>
      </p:pic>
    </p:spTree>
    <p:extLst>
      <p:ext uri="{BB962C8B-B14F-4D97-AF65-F5344CB8AC3E}">
        <p14:creationId xmlns:p14="http://schemas.microsoft.com/office/powerpoint/2010/main" val="2811091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568034-F144-4419-BC69-279DFBB2B555}"/>
              </a:ext>
            </a:extLst>
          </p:cNvPr>
          <p:cNvSpPr>
            <a:spLocks noGrp="1"/>
          </p:cNvSpPr>
          <p:nvPr>
            <p:ph type="title"/>
          </p:nvPr>
        </p:nvSpPr>
        <p:spPr>
          <a:xfrm>
            <a:off x="838200" y="365126"/>
            <a:ext cx="10515600" cy="708666"/>
          </a:xfrm>
        </p:spPr>
        <p:txBody>
          <a:bodyPr/>
          <a:lstStyle/>
          <a:p>
            <a:r>
              <a:rPr lang="ru-RU" dirty="0"/>
              <a:t>Выбрана папка «Отправленные»</a:t>
            </a:r>
          </a:p>
        </p:txBody>
      </p:sp>
      <p:pic>
        <p:nvPicPr>
          <p:cNvPr id="5" name="Объект 4">
            <a:extLst>
              <a:ext uri="{FF2B5EF4-FFF2-40B4-BE49-F238E27FC236}">
                <a16:creationId xmlns:a16="http://schemas.microsoft.com/office/drawing/2014/main" id="{FC0A994B-DF5E-4E82-BF53-007EE2B2D6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744" y="1116959"/>
            <a:ext cx="9885650" cy="5560678"/>
          </a:xfrm>
        </p:spPr>
      </p:pic>
    </p:spTree>
    <p:extLst>
      <p:ext uri="{BB962C8B-B14F-4D97-AF65-F5344CB8AC3E}">
        <p14:creationId xmlns:p14="http://schemas.microsoft.com/office/powerpoint/2010/main" val="4137995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29022A-FDC2-4183-8737-0A8668097C54}"/>
              </a:ext>
            </a:extLst>
          </p:cNvPr>
          <p:cNvSpPr>
            <a:spLocks noGrp="1"/>
          </p:cNvSpPr>
          <p:nvPr>
            <p:ph type="title"/>
          </p:nvPr>
        </p:nvSpPr>
        <p:spPr>
          <a:xfrm>
            <a:off x="838200" y="365125"/>
            <a:ext cx="10515600" cy="649943"/>
          </a:xfrm>
        </p:spPr>
        <p:txBody>
          <a:bodyPr>
            <a:normAutofit fontScale="90000"/>
          </a:bodyPr>
          <a:lstStyle/>
          <a:p>
            <a:r>
              <a:rPr lang="uk-UA" sz="2400" dirty="0" err="1"/>
              <a:t>Страница</a:t>
            </a:r>
            <a:r>
              <a:rPr lang="uk-UA" sz="2400" dirty="0"/>
              <a:t> «</a:t>
            </a:r>
            <a:r>
              <a:rPr lang="uk-UA" sz="2400" dirty="0" err="1"/>
              <a:t>Общий</a:t>
            </a:r>
            <a:r>
              <a:rPr lang="uk-UA" sz="2400" dirty="0"/>
              <a:t> список» в журнале </a:t>
            </a:r>
            <a:r>
              <a:rPr lang="uk-UA" sz="2400" dirty="0" err="1"/>
              <a:t>сообщений</a:t>
            </a:r>
            <a:r>
              <a:rPr lang="uk-UA" dirty="0"/>
              <a:t> </a:t>
            </a:r>
            <a:endParaRPr lang="ru-RU" dirty="0"/>
          </a:p>
        </p:txBody>
      </p:sp>
      <p:pic>
        <p:nvPicPr>
          <p:cNvPr id="5" name="Объект 4">
            <a:extLst>
              <a:ext uri="{FF2B5EF4-FFF2-40B4-BE49-F238E27FC236}">
                <a16:creationId xmlns:a16="http://schemas.microsoft.com/office/drawing/2014/main" id="{2DB59BFD-200D-437B-992E-1CD3970F2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687" y="1015067"/>
            <a:ext cx="9917652" cy="5578679"/>
          </a:xfrm>
        </p:spPr>
      </p:pic>
    </p:spTree>
    <p:extLst>
      <p:ext uri="{BB962C8B-B14F-4D97-AF65-F5344CB8AC3E}">
        <p14:creationId xmlns:p14="http://schemas.microsoft.com/office/powerpoint/2010/main" val="49412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39DC94-E74F-492F-B5B5-73439AACC5D3}"/>
              </a:ext>
            </a:extLst>
          </p:cNvPr>
          <p:cNvSpPr>
            <a:spLocks noGrp="1"/>
          </p:cNvSpPr>
          <p:nvPr>
            <p:ph type="title"/>
          </p:nvPr>
        </p:nvSpPr>
        <p:spPr>
          <a:xfrm>
            <a:off x="838200" y="365125"/>
            <a:ext cx="10515600" cy="633165"/>
          </a:xfrm>
        </p:spPr>
        <p:txBody>
          <a:bodyPr>
            <a:normAutofit fontScale="90000"/>
          </a:bodyPr>
          <a:lstStyle/>
          <a:p>
            <a:r>
              <a:rPr lang="ru-RU" dirty="0"/>
              <a:t>Права доступа и ссылки в элементах</a:t>
            </a:r>
          </a:p>
        </p:txBody>
      </p:sp>
      <p:pic>
        <p:nvPicPr>
          <p:cNvPr id="6" name="Объект 5">
            <a:extLst>
              <a:ext uri="{FF2B5EF4-FFF2-40B4-BE49-F238E27FC236}">
                <a16:creationId xmlns:a16="http://schemas.microsoft.com/office/drawing/2014/main" id="{F342CCFF-300C-4D0E-94BA-A7CBDD83F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825625"/>
            <a:ext cx="8825917" cy="4964578"/>
          </a:xfrm>
        </p:spPr>
      </p:pic>
      <p:sp>
        <p:nvSpPr>
          <p:cNvPr id="4" name="TextBox 3">
            <a:extLst>
              <a:ext uri="{FF2B5EF4-FFF2-40B4-BE49-F238E27FC236}">
                <a16:creationId xmlns:a16="http://schemas.microsoft.com/office/drawing/2014/main" id="{15BF4E25-C8ED-43B1-BD62-63A8DE10CF66}"/>
              </a:ext>
            </a:extLst>
          </p:cNvPr>
          <p:cNvSpPr txBox="1"/>
          <p:nvPr/>
        </p:nvSpPr>
        <p:spPr>
          <a:xfrm>
            <a:off x="838200" y="1088792"/>
            <a:ext cx="8918196" cy="646331"/>
          </a:xfrm>
          <a:prstGeom prst="rect">
            <a:avLst/>
          </a:prstGeom>
          <a:noFill/>
        </p:spPr>
        <p:txBody>
          <a:bodyPr wrap="square" rtlCol="0">
            <a:spAutoFit/>
          </a:bodyPr>
          <a:lstStyle/>
          <a:p>
            <a:r>
              <a:rPr lang="ru-RU" dirty="0"/>
              <a:t>На странице авторизации есть возможность зайти зарегистрированному пользователю (</a:t>
            </a:r>
            <a:r>
              <a:rPr lang="en-US" dirty="0"/>
              <a:t>Login</a:t>
            </a:r>
            <a:r>
              <a:rPr lang="ru-RU" dirty="0"/>
              <a:t>) или создать нового пользователя </a:t>
            </a:r>
            <a:r>
              <a:rPr lang="en-US" dirty="0"/>
              <a:t>(Sign up)</a:t>
            </a:r>
            <a:r>
              <a:rPr lang="uk-UA" dirty="0"/>
              <a:t>. </a:t>
            </a:r>
            <a:r>
              <a:rPr lang="uk-UA" dirty="0" err="1"/>
              <a:t>Нажмем</a:t>
            </a:r>
            <a:r>
              <a:rPr lang="uk-UA" dirty="0"/>
              <a:t> «</a:t>
            </a:r>
            <a:r>
              <a:rPr lang="en-US" dirty="0"/>
              <a:t>Sign up</a:t>
            </a:r>
            <a:r>
              <a:rPr lang="uk-UA" dirty="0"/>
              <a:t>»</a:t>
            </a:r>
            <a:endParaRPr lang="ru-RU" dirty="0"/>
          </a:p>
        </p:txBody>
      </p:sp>
    </p:spTree>
    <p:extLst>
      <p:ext uri="{BB962C8B-B14F-4D97-AF65-F5344CB8AC3E}">
        <p14:creationId xmlns:p14="http://schemas.microsoft.com/office/powerpoint/2010/main" val="4289579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BFA8B-0E09-4690-90CE-FEE54E422FE6}"/>
              </a:ext>
            </a:extLst>
          </p:cNvPr>
          <p:cNvSpPr>
            <a:spLocks noGrp="1"/>
          </p:cNvSpPr>
          <p:nvPr>
            <p:ph type="title"/>
          </p:nvPr>
        </p:nvSpPr>
        <p:spPr/>
        <p:txBody>
          <a:bodyPr>
            <a:normAutofit/>
          </a:bodyPr>
          <a:lstStyle/>
          <a:p>
            <a:r>
              <a:rPr lang="ru-RU" sz="2400" dirty="0"/>
              <a:t>Это заявка от пользователя – необходимо заполнить минимально необходимую информацию</a:t>
            </a:r>
          </a:p>
        </p:txBody>
      </p:sp>
      <p:pic>
        <p:nvPicPr>
          <p:cNvPr id="5" name="Объект 4">
            <a:extLst>
              <a:ext uri="{FF2B5EF4-FFF2-40B4-BE49-F238E27FC236}">
                <a16:creationId xmlns:a16="http://schemas.microsoft.com/office/drawing/2014/main" id="{84A3536B-AE57-4FDB-8E19-2028AA9BA2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684" y="1607511"/>
            <a:ext cx="8719489" cy="4904713"/>
          </a:xfrm>
        </p:spPr>
      </p:pic>
    </p:spTree>
    <p:extLst>
      <p:ext uri="{BB962C8B-B14F-4D97-AF65-F5344CB8AC3E}">
        <p14:creationId xmlns:p14="http://schemas.microsoft.com/office/powerpoint/2010/main" val="1037734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A7B10-F0BB-4E6F-8CE8-99C1A8DFB364}"/>
              </a:ext>
            </a:extLst>
          </p:cNvPr>
          <p:cNvSpPr>
            <a:spLocks noGrp="1"/>
          </p:cNvSpPr>
          <p:nvPr>
            <p:ph type="title"/>
          </p:nvPr>
        </p:nvSpPr>
        <p:spPr/>
        <p:txBody>
          <a:bodyPr>
            <a:normAutofit fontScale="90000"/>
          </a:bodyPr>
          <a:lstStyle/>
          <a:p>
            <a:r>
              <a:rPr lang="ru-RU" sz="2400" dirty="0"/>
              <a:t>После заполнения редактируемые поля подсвечиваются красным. </a:t>
            </a:r>
            <a:r>
              <a:rPr lang="uk-UA" sz="2400" dirty="0"/>
              <a:t>Департамент – </a:t>
            </a:r>
            <a:r>
              <a:rPr lang="uk-UA" sz="2400" dirty="0" err="1"/>
              <a:t>сс</a:t>
            </a:r>
            <a:r>
              <a:rPr lang="ru-RU" sz="2400" dirty="0"/>
              <a:t>ы</a:t>
            </a:r>
            <a:r>
              <a:rPr lang="uk-UA" sz="2400" dirty="0" err="1"/>
              <a:t>лочное</a:t>
            </a:r>
            <a:r>
              <a:rPr lang="uk-UA" sz="2400" dirty="0"/>
              <a:t> поле – </a:t>
            </a:r>
            <a:r>
              <a:rPr lang="uk-UA" sz="2400" dirty="0" err="1"/>
              <a:t>была</a:t>
            </a:r>
            <a:r>
              <a:rPr lang="uk-UA" sz="2400" dirty="0"/>
              <a:t> </a:t>
            </a:r>
            <a:r>
              <a:rPr lang="uk-UA" sz="2400" dirty="0" err="1"/>
              <a:t>открыта</a:t>
            </a:r>
            <a:r>
              <a:rPr lang="uk-UA" sz="2400" dirty="0"/>
              <a:t> </a:t>
            </a:r>
            <a:r>
              <a:rPr lang="uk-UA" sz="2400" dirty="0" err="1"/>
              <a:t>новая</a:t>
            </a:r>
            <a:r>
              <a:rPr lang="uk-UA" sz="2400" dirty="0"/>
              <a:t> </a:t>
            </a:r>
            <a:r>
              <a:rPr lang="uk-UA" sz="2400" dirty="0" err="1"/>
              <a:t>страница</a:t>
            </a:r>
            <a:r>
              <a:rPr lang="uk-UA" sz="2400" dirty="0"/>
              <a:t> </a:t>
            </a:r>
            <a:r>
              <a:rPr lang="uk-UA" sz="2400" dirty="0" err="1"/>
              <a:t>со</a:t>
            </a:r>
            <a:r>
              <a:rPr lang="uk-UA" sz="2400" dirty="0"/>
              <a:t> </a:t>
            </a:r>
            <a:r>
              <a:rPr lang="uk-UA" sz="2400" dirty="0" err="1"/>
              <a:t>всеми</a:t>
            </a:r>
            <a:r>
              <a:rPr lang="uk-UA" sz="2400" dirty="0"/>
              <a:t> департаментами, на </a:t>
            </a:r>
            <a:r>
              <a:rPr lang="uk-UA" sz="2400" dirty="0" err="1"/>
              <a:t>которой</a:t>
            </a:r>
            <a:r>
              <a:rPr lang="uk-UA" sz="2400" dirty="0"/>
              <a:t> </a:t>
            </a:r>
            <a:r>
              <a:rPr lang="uk-UA" sz="2400" dirty="0" err="1"/>
              <a:t>мы</a:t>
            </a:r>
            <a:r>
              <a:rPr lang="uk-UA" sz="2400" dirty="0"/>
              <a:t> </a:t>
            </a:r>
            <a:r>
              <a:rPr lang="uk-UA" sz="2400" dirty="0" err="1"/>
              <a:t>выбрали</a:t>
            </a:r>
            <a:r>
              <a:rPr lang="uk-UA" sz="2400" dirty="0"/>
              <a:t> </a:t>
            </a:r>
            <a:r>
              <a:rPr lang="en-US" sz="2400" dirty="0"/>
              <a:t>“HR”.</a:t>
            </a:r>
            <a:r>
              <a:rPr lang="uk-UA" sz="2400" dirty="0"/>
              <a:t> </a:t>
            </a:r>
            <a:r>
              <a:rPr lang="ru-RU" sz="2400" dirty="0"/>
              <a:t>Все это на основе рефлексии </a:t>
            </a:r>
            <a:r>
              <a:rPr lang="en-US" sz="2400" dirty="0"/>
              <a:t>Java</a:t>
            </a:r>
            <a:endParaRPr lang="ru-RU" sz="2400" dirty="0"/>
          </a:p>
        </p:txBody>
      </p:sp>
      <p:pic>
        <p:nvPicPr>
          <p:cNvPr id="5" name="Объект 4">
            <a:extLst>
              <a:ext uri="{FF2B5EF4-FFF2-40B4-BE49-F238E27FC236}">
                <a16:creationId xmlns:a16="http://schemas.microsoft.com/office/drawing/2014/main" id="{4C7E444D-D645-4994-B085-7161E28E0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851" y="1690688"/>
            <a:ext cx="8904047" cy="5008526"/>
          </a:xfrm>
        </p:spPr>
      </p:pic>
    </p:spTree>
    <p:extLst>
      <p:ext uri="{BB962C8B-B14F-4D97-AF65-F5344CB8AC3E}">
        <p14:creationId xmlns:p14="http://schemas.microsoft.com/office/powerpoint/2010/main" val="15835794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0A2737-9A5C-49D9-BF53-40392A77E266}"/>
              </a:ext>
            </a:extLst>
          </p:cNvPr>
          <p:cNvSpPr>
            <a:spLocks noGrp="1"/>
          </p:cNvSpPr>
          <p:nvPr>
            <p:ph type="title"/>
          </p:nvPr>
        </p:nvSpPr>
        <p:spPr/>
        <p:txBody>
          <a:bodyPr>
            <a:normAutofit/>
          </a:bodyPr>
          <a:lstStyle/>
          <a:p>
            <a:r>
              <a:rPr lang="ru-RU" sz="2400" dirty="0"/>
              <a:t>Новый пользователь добавлен. Зайдем под </a:t>
            </a:r>
            <a:r>
              <a:rPr lang="en-US" sz="2400" dirty="0"/>
              <a:t>admin. </a:t>
            </a:r>
            <a:r>
              <a:rPr lang="ru-RU" sz="2400" dirty="0"/>
              <a:t>В правом </a:t>
            </a:r>
            <a:r>
              <a:rPr lang="uk-UA" sz="2400" dirty="0" err="1"/>
              <a:t>верхнем</a:t>
            </a:r>
            <a:r>
              <a:rPr lang="uk-UA" sz="2400" dirty="0"/>
              <a:t> </a:t>
            </a:r>
            <a:r>
              <a:rPr lang="uk-UA" sz="2400" dirty="0" err="1"/>
              <a:t>углу</a:t>
            </a:r>
            <a:r>
              <a:rPr lang="uk-UA" sz="2400" dirty="0"/>
              <a:t> </a:t>
            </a:r>
            <a:r>
              <a:rPr lang="ru-RU" sz="2400" dirty="0"/>
              <a:t>кнопки «Пользователи» уже 2 пользователя для добавления (был 1)</a:t>
            </a:r>
          </a:p>
        </p:txBody>
      </p:sp>
      <p:pic>
        <p:nvPicPr>
          <p:cNvPr id="5" name="Объект 4">
            <a:extLst>
              <a:ext uri="{FF2B5EF4-FFF2-40B4-BE49-F238E27FC236}">
                <a16:creationId xmlns:a16="http://schemas.microsoft.com/office/drawing/2014/main" id="{C4226F0A-95A7-43CD-BBD9-653B4C328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1" y="1523620"/>
            <a:ext cx="8954380" cy="5036839"/>
          </a:xfrm>
        </p:spPr>
      </p:pic>
    </p:spTree>
    <p:extLst>
      <p:ext uri="{BB962C8B-B14F-4D97-AF65-F5344CB8AC3E}">
        <p14:creationId xmlns:p14="http://schemas.microsoft.com/office/powerpoint/2010/main" val="3995944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6EE2CE-E092-4FDB-BFAE-8451334E1503}"/>
              </a:ext>
            </a:extLst>
          </p:cNvPr>
          <p:cNvSpPr>
            <a:spLocks noGrp="1"/>
          </p:cNvSpPr>
          <p:nvPr>
            <p:ph type="title"/>
          </p:nvPr>
        </p:nvSpPr>
        <p:spPr/>
        <p:txBody>
          <a:bodyPr>
            <a:normAutofit/>
          </a:bodyPr>
          <a:lstStyle/>
          <a:p>
            <a:r>
              <a:rPr lang="uk-UA" sz="1800" dirty="0" err="1"/>
              <a:t>Откроем</a:t>
            </a:r>
            <a:r>
              <a:rPr lang="uk-UA" sz="1800" dirty="0"/>
              <a:t> </a:t>
            </a:r>
            <a:r>
              <a:rPr lang="uk-UA" sz="1800" dirty="0" err="1"/>
              <a:t>пользователей</a:t>
            </a:r>
            <a:r>
              <a:rPr lang="uk-UA" sz="1800" dirty="0"/>
              <a:t>. </a:t>
            </a:r>
            <a:r>
              <a:rPr lang="uk-UA" sz="1800" dirty="0" err="1"/>
              <a:t>Данная</a:t>
            </a:r>
            <a:r>
              <a:rPr lang="uk-UA" sz="1800" dirty="0"/>
              <a:t> </a:t>
            </a:r>
            <a:r>
              <a:rPr lang="uk-UA" sz="1800" dirty="0" err="1"/>
              <a:t>страница</a:t>
            </a:r>
            <a:r>
              <a:rPr lang="uk-UA" sz="1800" dirty="0"/>
              <a:t> доступна </a:t>
            </a:r>
            <a:r>
              <a:rPr lang="uk-UA" sz="1800" dirty="0" err="1"/>
              <a:t>админу</a:t>
            </a:r>
            <a:r>
              <a:rPr lang="uk-UA" sz="1800" dirty="0"/>
              <a:t>. </a:t>
            </a:r>
            <a:r>
              <a:rPr lang="uk-UA" sz="1800" dirty="0" err="1"/>
              <a:t>Есть</a:t>
            </a:r>
            <a:r>
              <a:rPr lang="uk-UA" sz="1800" dirty="0"/>
              <a:t> 2 роли: </a:t>
            </a:r>
            <a:r>
              <a:rPr lang="en-US" sz="1800" dirty="0"/>
              <a:t>ADMIN, USER. </a:t>
            </a:r>
            <a:r>
              <a:rPr lang="uk-UA" sz="1800" dirty="0" err="1"/>
              <a:t>Админу</a:t>
            </a:r>
            <a:r>
              <a:rPr lang="uk-UA" sz="1800" dirty="0"/>
              <a:t> доступно все. У </a:t>
            </a:r>
            <a:r>
              <a:rPr lang="uk-UA" sz="1800" dirty="0" err="1"/>
              <a:t>пользователя</a:t>
            </a:r>
            <a:r>
              <a:rPr lang="uk-UA" sz="1800" dirty="0"/>
              <a:t> </a:t>
            </a:r>
            <a:r>
              <a:rPr lang="uk-UA" sz="1800" dirty="0" err="1"/>
              <a:t>есть</a:t>
            </a:r>
            <a:r>
              <a:rPr lang="uk-UA" sz="1800" dirty="0"/>
              <a:t> 2 </a:t>
            </a:r>
            <a:r>
              <a:rPr lang="uk-UA" sz="1800" dirty="0" err="1"/>
              <a:t>типа</a:t>
            </a:r>
            <a:r>
              <a:rPr lang="uk-UA" sz="1800" dirty="0"/>
              <a:t> прав </a:t>
            </a:r>
            <a:r>
              <a:rPr lang="uk-UA" sz="1800" dirty="0" err="1"/>
              <a:t>доступа</a:t>
            </a:r>
            <a:r>
              <a:rPr lang="uk-UA" sz="1800" dirty="0"/>
              <a:t> – </a:t>
            </a:r>
            <a:r>
              <a:rPr lang="uk-UA" sz="1800" dirty="0" err="1"/>
              <a:t>просмотр</a:t>
            </a:r>
            <a:r>
              <a:rPr lang="uk-UA" sz="1800" dirty="0"/>
              <a:t>, </a:t>
            </a:r>
            <a:r>
              <a:rPr lang="uk-UA" sz="1800" dirty="0" err="1"/>
              <a:t>редактирование</a:t>
            </a:r>
            <a:r>
              <a:rPr lang="uk-UA" sz="1800" dirty="0"/>
              <a:t> (покажем чуть </a:t>
            </a:r>
            <a:r>
              <a:rPr lang="uk-UA" sz="1800" dirty="0" err="1"/>
              <a:t>позже</a:t>
            </a:r>
            <a:r>
              <a:rPr lang="uk-UA" sz="1800" dirty="0"/>
              <a:t> </a:t>
            </a:r>
            <a:r>
              <a:rPr lang="uk-UA" sz="1800" dirty="0" err="1"/>
              <a:t>как</a:t>
            </a:r>
            <a:r>
              <a:rPr lang="uk-UA" sz="1800" dirty="0"/>
              <a:t> </a:t>
            </a:r>
            <a:r>
              <a:rPr lang="uk-UA" sz="1800" dirty="0" err="1"/>
              <a:t>реализовано</a:t>
            </a:r>
            <a:r>
              <a:rPr lang="uk-UA" sz="1800" dirty="0"/>
              <a:t>). На </a:t>
            </a:r>
            <a:r>
              <a:rPr lang="uk-UA" sz="1800" dirty="0" err="1"/>
              <a:t>данной</a:t>
            </a:r>
            <a:r>
              <a:rPr lang="uk-UA" sz="1800" dirty="0"/>
              <a:t> </a:t>
            </a:r>
            <a:r>
              <a:rPr lang="uk-UA" sz="1800" dirty="0" err="1"/>
              <a:t>странице</a:t>
            </a:r>
            <a:r>
              <a:rPr lang="uk-UA" sz="1800" dirty="0"/>
              <a:t> видим 2 </a:t>
            </a:r>
            <a:r>
              <a:rPr lang="uk-UA" sz="1800" dirty="0" err="1"/>
              <a:t>подсвеченные</a:t>
            </a:r>
            <a:r>
              <a:rPr lang="uk-UA" sz="1800" dirty="0"/>
              <a:t> </a:t>
            </a:r>
            <a:r>
              <a:rPr lang="uk-UA" sz="1800" dirty="0" err="1"/>
              <a:t>красным</a:t>
            </a:r>
            <a:r>
              <a:rPr lang="uk-UA" sz="1800" dirty="0"/>
              <a:t> строки – в </a:t>
            </a:r>
            <a:r>
              <a:rPr lang="uk-UA" sz="1800" dirty="0" err="1"/>
              <a:t>одной</a:t>
            </a:r>
            <a:r>
              <a:rPr lang="uk-UA" sz="1800" dirty="0"/>
              <a:t> </a:t>
            </a:r>
            <a:r>
              <a:rPr lang="uk-UA" sz="1800" dirty="0" err="1"/>
              <a:t>из</a:t>
            </a:r>
            <a:r>
              <a:rPr lang="uk-UA" sz="1800" dirty="0"/>
              <a:t> них - </a:t>
            </a:r>
            <a:r>
              <a:rPr lang="uk-UA" sz="1800" dirty="0" err="1"/>
              <a:t>только</a:t>
            </a:r>
            <a:r>
              <a:rPr lang="uk-UA" sz="1800" dirty="0"/>
              <a:t> </a:t>
            </a:r>
            <a:r>
              <a:rPr lang="uk-UA" sz="1800" dirty="0" err="1"/>
              <a:t>что</a:t>
            </a:r>
            <a:r>
              <a:rPr lang="uk-UA" sz="1800" dirty="0"/>
              <a:t> </a:t>
            </a:r>
            <a:r>
              <a:rPr lang="uk-UA" sz="1800" dirty="0" err="1"/>
              <a:t>созданный</a:t>
            </a:r>
            <a:r>
              <a:rPr lang="uk-UA" sz="1800" dirty="0"/>
              <a:t> </a:t>
            </a:r>
            <a:r>
              <a:rPr lang="uk-UA" sz="1800" dirty="0" err="1"/>
              <a:t>пользователь</a:t>
            </a:r>
            <a:r>
              <a:rPr lang="uk-UA" sz="1800" dirty="0"/>
              <a:t>:</a:t>
            </a:r>
            <a:endParaRPr lang="ru-RU" sz="1800" dirty="0"/>
          </a:p>
        </p:txBody>
      </p:sp>
      <p:pic>
        <p:nvPicPr>
          <p:cNvPr id="5" name="Объект 4">
            <a:extLst>
              <a:ext uri="{FF2B5EF4-FFF2-40B4-BE49-F238E27FC236}">
                <a16:creationId xmlns:a16="http://schemas.microsoft.com/office/drawing/2014/main" id="{1FBB6033-1629-4064-ADCC-0ACD730FE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470" y="1690688"/>
            <a:ext cx="8769822" cy="4933025"/>
          </a:xfrm>
        </p:spPr>
      </p:pic>
    </p:spTree>
    <p:extLst>
      <p:ext uri="{BB962C8B-B14F-4D97-AF65-F5344CB8AC3E}">
        <p14:creationId xmlns:p14="http://schemas.microsoft.com/office/powerpoint/2010/main" val="2324947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CA757-1164-4EAE-8C0E-D55CEC16DB82}"/>
              </a:ext>
            </a:extLst>
          </p:cNvPr>
          <p:cNvSpPr>
            <a:spLocks noGrp="1"/>
          </p:cNvSpPr>
          <p:nvPr>
            <p:ph type="title"/>
          </p:nvPr>
        </p:nvSpPr>
        <p:spPr>
          <a:xfrm>
            <a:off x="838200" y="365126"/>
            <a:ext cx="10515600" cy="1086170"/>
          </a:xfrm>
        </p:spPr>
        <p:txBody>
          <a:bodyPr>
            <a:normAutofit/>
          </a:bodyPr>
          <a:lstStyle/>
          <a:p>
            <a:r>
              <a:rPr lang="uk-UA" sz="2400" dirty="0"/>
              <a:t>З</a:t>
            </a:r>
            <a:r>
              <a:rPr lang="ru-RU" sz="2400" dirty="0" err="1"/>
              <a:t>аполняем</a:t>
            </a:r>
            <a:r>
              <a:rPr lang="ru-RU" sz="2400" dirty="0"/>
              <a:t> остальную информацию по новому пользователю. Редактированные элементы – красным цветом текст. Нажимаем «</a:t>
            </a:r>
            <a:r>
              <a:rPr lang="en-US" sz="2400" dirty="0"/>
              <a:t>Save</a:t>
            </a:r>
            <a:r>
              <a:rPr lang="ru-RU" sz="2400" dirty="0"/>
              <a:t>»  </a:t>
            </a:r>
          </a:p>
        </p:txBody>
      </p:sp>
      <p:pic>
        <p:nvPicPr>
          <p:cNvPr id="5" name="Объект 4">
            <a:extLst>
              <a:ext uri="{FF2B5EF4-FFF2-40B4-BE49-F238E27FC236}">
                <a16:creationId xmlns:a16="http://schemas.microsoft.com/office/drawing/2014/main" id="{97DEC557-ABC7-4AD8-B405-379477EDC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7" y="1372619"/>
            <a:ext cx="9046659" cy="5088746"/>
          </a:xfrm>
        </p:spPr>
      </p:pic>
    </p:spTree>
    <p:extLst>
      <p:ext uri="{BB962C8B-B14F-4D97-AF65-F5344CB8AC3E}">
        <p14:creationId xmlns:p14="http://schemas.microsoft.com/office/powerpoint/2010/main" val="207492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AB092E-D1CB-4290-80B7-60102A55FE0A}"/>
              </a:ext>
            </a:extLst>
          </p:cNvPr>
          <p:cNvSpPr>
            <a:spLocks noGrp="1"/>
          </p:cNvSpPr>
          <p:nvPr>
            <p:ph type="title"/>
          </p:nvPr>
        </p:nvSpPr>
        <p:spPr>
          <a:xfrm>
            <a:off x="838200" y="365126"/>
            <a:ext cx="10515600" cy="742222"/>
          </a:xfrm>
        </p:spPr>
        <p:txBody>
          <a:bodyPr>
            <a:normAutofit/>
          </a:bodyPr>
          <a:lstStyle/>
          <a:p>
            <a:r>
              <a:rPr lang="uk-UA" sz="1600" dirty="0" err="1"/>
              <a:t>После</a:t>
            </a:r>
            <a:r>
              <a:rPr lang="uk-UA" sz="1600" dirty="0"/>
              <a:t> </a:t>
            </a:r>
            <a:r>
              <a:rPr lang="uk-UA" sz="1600" dirty="0" err="1"/>
              <a:t>создания</a:t>
            </a:r>
            <a:r>
              <a:rPr lang="uk-UA" sz="1600" dirty="0"/>
              <a:t> </a:t>
            </a:r>
            <a:r>
              <a:rPr lang="uk-UA" sz="1600" dirty="0" err="1"/>
              <a:t>начальных</a:t>
            </a:r>
            <a:r>
              <a:rPr lang="uk-UA" sz="1600" dirty="0"/>
              <a:t> </a:t>
            </a:r>
            <a:r>
              <a:rPr lang="uk-UA" sz="1600" dirty="0" err="1"/>
              <a:t>данных</a:t>
            </a:r>
            <a:r>
              <a:rPr lang="uk-UA" sz="1600" dirty="0"/>
              <a:t> </a:t>
            </a:r>
            <a:r>
              <a:rPr lang="uk-UA" sz="1600" dirty="0" err="1"/>
              <a:t>попадаем</a:t>
            </a:r>
            <a:r>
              <a:rPr lang="uk-UA" sz="1600" dirty="0"/>
              <a:t> в панель </a:t>
            </a:r>
            <a:r>
              <a:rPr lang="uk-UA" sz="1600" dirty="0" err="1"/>
              <a:t>администратора</a:t>
            </a:r>
            <a:r>
              <a:rPr lang="uk-UA" sz="1600" dirty="0"/>
              <a:t>. </a:t>
            </a:r>
            <a:r>
              <a:rPr lang="uk-UA" sz="1600" dirty="0" err="1"/>
              <a:t>Когда</a:t>
            </a:r>
            <a:r>
              <a:rPr lang="uk-UA" sz="1600" dirty="0"/>
              <a:t> </a:t>
            </a:r>
            <a:r>
              <a:rPr lang="uk-UA" sz="1600" dirty="0" err="1"/>
              <a:t>данные</a:t>
            </a:r>
            <a:r>
              <a:rPr lang="uk-UA" sz="1600" dirty="0"/>
              <a:t> </a:t>
            </a:r>
            <a:r>
              <a:rPr lang="uk-UA" sz="1600" dirty="0" err="1"/>
              <a:t>есть</a:t>
            </a:r>
            <a:r>
              <a:rPr lang="uk-UA" sz="1600" dirty="0"/>
              <a:t> в </a:t>
            </a:r>
            <a:r>
              <a:rPr lang="uk-UA" sz="1600" dirty="0" err="1"/>
              <a:t>базе</a:t>
            </a:r>
            <a:r>
              <a:rPr lang="uk-UA" sz="1600" dirty="0"/>
              <a:t> – у </a:t>
            </a:r>
            <a:r>
              <a:rPr lang="uk-UA" sz="1600" dirty="0" err="1"/>
              <a:t>нее</a:t>
            </a:r>
            <a:r>
              <a:rPr lang="uk-UA" sz="1600" dirty="0"/>
              <a:t> </a:t>
            </a:r>
            <a:r>
              <a:rPr lang="uk-UA" sz="1600" dirty="0" err="1"/>
              <a:t>такой</a:t>
            </a:r>
            <a:r>
              <a:rPr lang="uk-UA" sz="1600" dirty="0"/>
              <a:t> вид</a:t>
            </a:r>
            <a:endParaRPr lang="ru-RU" sz="1600" dirty="0"/>
          </a:p>
        </p:txBody>
      </p:sp>
      <p:pic>
        <p:nvPicPr>
          <p:cNvPr id="5" name="Объект 4">
            <a:extLst>
              <a:ext uri="{FF2B5EF4-FFF2-40B4-BE49-F238E27FC236}">
                <a16:creationId xmlns:a16="http://schemas.microsoft.com/office/drawing/2014/main" id="{7D730FF9-94B5-423E-9EBD-98A56D9C09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1" y="1208015"/>
            <a:ext cx="8887268" cy="4918614"/>
          </a:xfrm>
        </p:spPr>
      </p:pic>
    </p:spTree>
    <p:extLst>
      <p:ext uri="{BB962C8B-B14F-4D97-AF65-F5344CB8AC3E}">
        <p14:creationId xmlns:p14="http://schemas.microsoft.com/office/powerpoint/2010/main" val="828273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274EF1-8E21-41C4-8087-F973932BEFFD}"/>
              </a:ext>
            </a:extLst>
          </p:cNvPr>
          <p:cNvSpPr>
            <a:spLocks noGrp="1"/>
          </p:cNvSpPr>
          <p:nvPr>
            <p:ph type="title"/>
          </p:nvPr>
        </p:nvSpPr>
        <p:spPr/>
        <p:txBody>
          <a:bodyPr>
            <a:normAutofit/>
          </a:bodyPr>
          <a:lstStyle/>
          <a:p>
            <a:r>
              <a:rPr lang="uk-UA" sz="2400" dirty="0" err="1"/>
              <a:t>Попадаем</a:t>
            </a:r>
            <a:r>
              <a:rPr lang="uk-UA" sz="2400" dirty="0"/>
              <a:t> </a:t>
            </a:r>
            <a:r>
              <a:rPr lang="uk-UA" sz="2400" dirty="0" err="1"/>
              <a:t>обратно</a:t>
            </a:r>
            <a:r>
              <a:rPr lang="uk-UA" sz="2400" dirty="0"/>
              <a:t> в список </a:t>
            </a:r>
            <a:r>
              <a:rPr lang="uk-UA" sz="2400" dirty="0" err="1"/>
              <a:t>пользователей</a:t>
            </a:r>
            <a:r>
              <a:rPr lang="uk-UA" sz="2400" dirty="0"/>
              <a:t>, но </a:t>
            </a:r>
            <a:r>
              <a:rPr lang="uk-UA" sz="2400" dirty="0" err="1"/>
              <a:t>теперь</a:t>
            </a:r>
            <a:r>
              <a:rPr lang="uk-UA" sz="2400" dirty="0"/>
              <a:t> </a:t>
            </a:r>
            <a:r>
              <a:rPr lang="uk-UA" sz="2400" dirty="0" err="1"/>
              <a:t>нов</a:t>
            </a:r>
            <a:r>
              <a:rPr lang="ru-RU" sz="2400" dirty="0" err="1"/>
              <a:t>ый</a:t>
            </a:r>
            <a:r>
              <a:rPr lang="ru-RU" sz="2400" dirty="0"/>
              <a:t> пользователь </a:t>
            </a:r>
            <a:r>
              <a:rPr lang="en-US" sz="2400" dirty="0"/>
              <a:t>(</a:t>
            </a:r>
            <a:r>
              <a:rPr lang="en-US" sz="2400" dirty="0" err="1"/>
              <a:t>elena</a:t>
            </a:r>
            <a:r>
              <a:rPr lang="en-US" sz="2400" dirty="0"/>
              <a:t>) </a:t>
            </a:r>
            <a:r>
              <a:rPr lang="ru-RU" sz="2400" dirty="0"/>
              <a:t>уже не подсвечивается красным</a:t>
            </a:r>
          </a:p>
        </p:txBody>
      </p:sp>
      <p:pic>
        <p:nvPicPr>
          <p:cNvPr id="5" name="Объект 4">
            <a:extLst>
              <a:ext uri="{FF2B5EF4-FFF2-40B4-BE49-F238E27FC236}">
                <a16:creationId xmlns:a16="http://schemas.microsoft.com/office/drawing/2014/main" id="{A5F6B416-4B56-44BB-88D1-D402C6193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630" y="1406176"/>
            <a:ext cx="9189273" cy="5168966"/>
          </a:xfrm>
        </p:spPr>
      </p:pic>
    </p:spTree>
    <p:extLst>
      <p:ext uri="{BB962C8B-B14F-4D97-AF65-F5344CB8AC3E}">
        <p14:creationId xmlns:p14="http://schemas.microsoft.com/office/powerpoint/2010/main" val="3576702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7AB507-4E39-4074-8E16-95E0E7D3B9CD}"/>
              </a:ext>
            </a:extLst>
          </p:cNvPr>
          <p:cNvSpPr>
            <a:spLocks noGrp="1"/>
          </p:cNvSpPr>
          <p:nvPr>
            <p:ph type="title"/>
          </p:nvPr>
        </p:nvSpPr>
        <p:spPr/>
        <p:txBody>
          <a:bodyPr>
            <a:normAutofit/>
          </a:bodyPr>
          <a:lstStyle/>
          <a:p>
            <a:r>
              <a:rPr lang="ru-RU" sz="2400" dirty="0"/>
              <a:t>Зайдем на страницу авторизации </a:t>
            </a:r>
            <a:r>
              <a:rPr lang="en-US" sz="2400" dirty="0">
                <a:hlinkClick r:id="rId2"/>
              </a:rPr>
              <a:t>http://localhost:8080/user</a:t>
            </a:r>
            <a:r>
              <a:rPr lang="en-US" sz="2400" dirty="0"/>
              <a:t>? </a:t>
            </a:r>
            <a:br>
              <a:rPr lang="uk-UA" sz="2400" dirty="0"/>
            </a:br>
            <a:r>
              <a:rPr lang="en-US" sz="2400" dirty="0" err="1"/>
              <a:t>elena</a:t>
            </a:r>
            <a:r>
              <a:rPr lang="en-US" sz="2400" dirty="0"/>
              <a:t> </a:t>
            </a:r>
            <a:r>
              <a:rPr lang="uk-UA" sz="2400" dirty="0" err="1"/>
              <a:t>есть</a:t>
            </a:r>
            <a:r>
              <a:rPr lang="uk-UA" sz="2400" dirty="0"/>
              <a:t> в </a:t>
            </a:r>
            <a:r>
              <a:rPr lang="uk-UA" sz="2400" dirty="0" err="1"/>
              <a:t>списке</a:t>
            </a:r>
            <a:r>
              <a:rPr lang="uk-UA" sz="2400" dirty="0"/>
              <a:t> </a:t>
            </a:r>
            <a:r>
              <a:rPr lang="uk-UA" sz="2400" dirty="0" err="1"/>
              <a:t>пользователей</a:t>
            </a:r>
            <a:r>
              <a:rPr lang="uk-UA" sz="2400" dirty="0"/>
              <a:t>. Зайдем </a:t>
            </a:r>
            <a:r>
              <a:rPr lang="uk-UA" sz="2400" dirty="0" err="1"/>
              <a:t>под</a:t>
            </a:r>
            <a:r>
              <a:rPr lang="uk-UA" sz="2400" dirty="0"/>
              <a:t> ней (пароль 234)</a:t>
            </a:r>
            <a:endParaRPr lang="ru-RU" sz="2400" dirty="0"/>
          </a:p>
        </p:txBody>
      </p:sp>
      <p:pic>
        <p:nvPicPr>
          <p:cNvPr id="5" name="Объект 4">
            <a:extLst>
              <a:ext uri="{FF2B5EF4-FFF2-40B4-BE49-F238E27FC236}">
                <a16:creationId xmlns:a16="http://schemas.microsoft.com/office/drawing/2014/main" id="{A52C1B75-4408-4A14-B431-D7204EACB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0188" y="1557177"/>
            <a:ext cx="8996326" cy="5060433"/>
          </a:xfrm>
        </p:spPr>
      </p:pic>
    </p:spTree>
    <p:extLst>
      <p:ext uri="{BB962C8B-B14F-4D97-AF65-F5344CB8AC3E}">
        <p14:creationId xmlns:p14="http://schemas.microsoft.com/office/powerpoint/2010/main" val="3287397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76F3B-B489-4AA7-BECF-0F6EBC5EDA34}"/>
              </a:ext>
            </a:extLst>
          </p:cNvPr>
          <p:cNvSpPr>
            <a:spLocks noGrp="1"/>
          </p:cNvSpPr>
          <p:nvPr>
            <p:ph type="title"/>
          </p:nvPr>
        </p:nvSpPr>
        <p:spPr/>
        <p:txBody>
          <a:bodyPr>
            <a:normAutofit/>
          </a:bodyPr>
          <a:lstStyle/>
          <a:p>
            <a:r>
              <a:rPr lang="uk-UA" sz="2400" dirty="0" err="1"/>
              <a:t>Зашли</a:t>
            </a:r>
            <a:r>
              <a:rPr lang="uk-UA" sz="2400" dirty="0"/>
              <a:t> – все нормально. Можем </a:t>
            </a:r>
            <a:r>
              <a:rPr lang="uk-UA" sz="2400" dirty="0" err="1"/>
              <a:t>работать</a:t>
            </a:r>
            <a:r>
              <a:rPr lang="uk-UA" sz="2400" dirty="0"/>
              <a:t> </a:t>
            </a:r>
            <a:r>
              <a:rPr lang="uk-UA" sz="2400" dirty="0" err="1"/>
              <a:t>под</a:t>
            </a:r>
            <a:r>
              <a:rPr lang="uk-UA" sz="2400" dirty="0"/>
              <a:t> </a:t>
            </a:r>
            <a:r>
              <a:rPr lang="uk-UA" sz="2400" dirty="0" err="1"/>
              <a:t>нов</a:t>
            </a:r>
            <a:r>
              <a:rPr lang="ru-RU" sz="2400" dirty="0"/>
              <a:t>ы</a:t>
            </a:r>
            <a:r>
              <a:rPr lang="uk-UA" sz="2400" dirty="0"/>
              <a:t>м </a:t>
            </a:r>
            <a:r>
              <a:rPr lang="uk-UA" sz="2400" dirty="0" err="1"/>
              <a:t>пользователем</a:t>
            </a:r>
            <a:endParaRPr lang="ru-RU" sz="2400" dirty="0"/>
          </a:p>
        </p:txBody>
      </p:sp>
      <p:pic>
        <p:nvPicPr>
          <p:cNvPr id="5" name="Объект 4">
            <a:extLst>
              <a:ext uri="{FF2B5EF4-FFF2-40B4-BE49-F238E27FC236}">
                <a16:creationId xmlns:a16="http://schemas.microsoft.com/office/drawing/2014/main" id="{7C63D054-9040-49E1-8BC2-A492C6E14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6642741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87D3CD-4427-403D-BC4C-5EAA69C5231A}"/>
              </a:ext>
            </a:extLst>
          </p:cNvPr>
          <p:cNvSpPr>
            <a:spLocks noGrp="1"/>
          </p:cNvSpPr>
          <p:nvPr>
            <p:ph type="title"/>
          </p:nvPr>
        </p:nvSpPr>
        <p:spPr/>
        <p:txBody>
          <a:bodyPr>
            <a:normAutofit/>
          </a:bodyPr>
          <a:lstStyle/>
          <a:p>
            <a:r>
              <a:rPr lang="ru-RU" sz="2400" dirty="0"/>
              <a:t>Еще у пользователя есть 2 типа прав доступа (просмотр, редактирование). Покажем их. Нажимаем «Установка прав»</a:t>
            </a:r>
          </a:p>
        </p:txBody>
      </p:sp>
      <p:pic>
        <p:nvPicPr>
          <p:cNvPr id="9" name="Объект 8">
            <a:extLst>
              <a:ext uri="{FF2B5EF4-FFF2-40B4-BE49-F238E27FC236}">
                <a16:creationId xmlns:a16="http://schemas.microsoft.com/office/drawing/2014/main" id="{57C5FF17-9F88-4FE9-9240-C6BA6A82F8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629" y="1497740"/>
            <a:ext cx="8971159" cy="5046277"/>
          </a:xfrm>
        </p:spPr>
      </p:pic>
    </p:spTree>
    <p:extLst>
      <p:ext uri="{BB962C8B-B14F-4D97-AF65-F5344CB8AC3E}">
        <p14:creationId xmlns:p14="http://schemas.microsoft.com/office/powerpoint/2010/main" val="9153858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6A1210-7130-4301-B4A5-03D2A2C6A6C5}"/>
              </a:ext>
            </a:extLst>
          </p:cNvPr>
          <p:cNvSpPr>
            <a:spLocks noGrp="1"/>
          </p:cNvSpPr>
          <p:nvPr>
            <p:ph type="title"/>
          </p:nvPr>
        </p:nvSpPr>
        <p:spPr/>
        <p:txBody>
          <a:bodyPr>
            <a:normAutofit fontScale="90000"/>
          </a:bodyPr>
          <a:lstStyle/>
          <a:p>
            <a:r>
              <a:rPr lang="ru-RU" sz="2400" dirty="0"/>
              <a:t>Попадаем в меню, в котором пользователям можно установить права на справочники и документы. По умолчанию все справочники доступны на просмотр, а документы на редактирование (исключение – справочник «Пользователи» - доступ к нему только администратору)</a:t>
            </a:r>
            <a:r>
              <a:rPr lang="en-US" sz="2400" dirty="0"/>
              <a:t>.</a:t>
            </a:r>
            <a:r>
              <a:rPr lang="ru-RU" sz="2400" dirty="0"/>
              <a:t> Эти</a:t>
            </a:r>
            <a:r>
              <a:rPr lang="en-US" sz="2400" dirty="0"/>
              <a:t> </a:t>
            </a:r>
            <a:r>
              <a:rPr lang="ru-RU" sz="2400" dirty="0"/>
              <a:t>п</a:t>
            </a:r>
            <a:r>
              <a:rPr lang="uk-UA" sz="2400" dirty="0" err="1"/>
              <a:t>рава</a:t>
            </a:r>
            <a:r>
              <a:rPr lang="uk-UA" sz="2400" dirty="0"/>
              <a:t> </a:t>
            </a:r>
            <a:r>
              <a:rPr lang="uk-UA" sz="2400" dirty="0" err="1"/>
              <a:t>пользователь</a:t>
            </a:r>
            <a:r>
              <a:rPr lang="uk-UA" sz="2400" dirty="0"/>
              <a:t> </a:t>
            </a:r>
            <a:r>
              <a:rPr lang="uk-UA" sz="2400" dirty="0" err="1"/>
              <a:t>видит</a:t>
            </a:r>
            <a:r>
              <a:rPr lang="uk-UA" sz="2400" dirty="0"/>
              <a:t> на </a:t>
            </a:r>
            <a:r>
              <a:rPr lang="uk-UA" sz="2400" dirty="0" err="1"/>
              <a:t>закладке</a:t>
            </a:r>
            <a:r>
              <a:rPr lang="uk-UA" sz="2400" dirty="0"/>
              <a:t> «</a:t>
            </a:r>
            <a:r>
              <a:rPr lang="uk-UA" sz="2400" dirty="0" err="1"/>
              <a:t>Доступные</a:t>
            </a:r>
            <a:r>
              <a:rPr lang="uk-UA" sz="2400" dirty="0"/>
              <a:t> </a:t>
            </a:r>
            <a:r>
              <a:rPr lang="uk-UA" sz="2400" dirty="0" err="1"/>
              <a:t>объекты</a:t>
            </a:r>
            <a:r>
              <a:rPr lang="uk-UA" sz="2400" dirty="0"/>
              <a:t>»</a:t>
            </a:r>
            <a:endParaRPr lang="ru-RU" sz="2400" dirty="0"/>
          </a:p>
        </p:txBody>
      </p:sp>
      <p:pic>
        <p:nvPicPr>
          <p:cNvPr id="5" name="Объект 4">
            <a:extLst>
              <a:ext uri="{FF2B5EF4-FFF2-40B4-BE49-F238E27FC236}">
                <a16:creationId xmlns:a16="http://schemas.microsoft.com/office/drawing/2014/main" id="{074DAFF1-E1D9-4576-9C78-020B0AEB6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688" y="1758512"/>
            <a:ext cx="8602043" cy="4838649"/>
          </a:xfrm>
        </p:spPr>
      </p:pic>
    </p:spTree>
    <p:extLst>
      <p:ext uri="{BB962C8B-B14F-4D97-AF65-F5344CB8AC3E}">
        <p14:creationId xmlns:p14="http://schemas.microsoft.com/office/powerpoint/2010/main" val="6727446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09E5B-C219-45D4-92DF-B38D2879C222}"/>
              </a:ext>
            </a:extLst>
          </p:cNvPr>
          <p:cNvSpPr>
            <a:spLocks noGrp="1"/>
          </p:cNvSpPr>
          <p:nvPr>
            <p:ph type="title"/>
          </p:nvPr>
        </p:nvSpPr>
        <p:spPr>
          <a:xfrm>
            <a:off x="922788" y="407070"/>
            <a:ext cx="9332053" cy="1325563"/>
          </a:xfrm>
        </p:spPr>
        <p:txBody>
          <a:bodyPr>
            <a:normAutofit/>
          </a:bodyPr>
          <a:lstStyle/>
          <a:p>
            <a:r>
              <a:rPr lang="ru-RU" sz="2400" dirty="0"/>
              <a:t>«Доступные объекты» - доступ пользователя к справочникам и документам. Картинка лупа – просмотр, карандаш - редактирование</a:t>
            </a:r>
          </a:p>
        </p:txBody>
      </p:sp>
      <p:pic>
        <p:nvPicPr>
          <p:cNvPr id="5" name="Объект 4">
            <a:extLst>
              <a:ext uri="{FF2B5EF4-FFF2-40B4-BE49-F238E27FC236}">
                <a16:creationId xmlns:a16="http://schemas.microsoft.com/office/drawing/2014/main" id="{F9496C95-405D-4CCB-8465-B66BB739F2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799" y="1573954"/>
            <a:ext cx="8983042" cy="5052961"/>
          </a:xfrm>
        </p:spPr>
      </p:pic>
    </p:spTree>
    <p:extLst>
      <p:ext uri="{BB962C8B-B14F-4D97-AF65-F5344CB8AC3E}">
        <p14:creationId xmlns:p14="http://schemas.microsoft.com/office/powerpoint/2010/main" val="23534562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291D36-7B65-4E74-8FE1-AE55D09AE5E7}"/>
              </a:ext>
            </a:extLst>
          </p:cNvPr>
          <p:cNvSpPr>
            <a:spLocks noGrp="1"/>
          </p:cNvSpPr>
          <p:nvPr>
            <p:ph type="title"/>
          </p:nvPr>
        </p:nvSpPr>
        <p:spPr>
          <a:xfrm>
            <a:off x="745922" y="323181"/>
            <a:ext cx="10515600" cy="935168"/>
          </a:xfrm>
        </p:spPr>
        <p:txBody>
          <a:bodyPr>
            <a:normAutofit fontScale="90000"/>
          </a:bodyPr>
          <a:lstStyle/>
          <a:p>
            <a:r>
              <a:rPr lang="ru-RU" sz="1800" dirty="0"/>
              <a:t>На данной странице есть возможность установить как вручную в каждой строке, так и сразу пользователю установить/снять просмотр/редактирование. Есть проверки: если ставим редактирование – автоматически ставится просмотр, снимаем просмотр – автоматически снимается редактирование. Изменим под админом права данного пользователя – заполнили редактирование первых 3-х строк – нажимаем «Записать»</a:t>
            </a:r>
          </a:p>
        </p:txBody>
      </p:sp>
      <p:pic>
        <p:nvPicPr>
          <p:cNvPr id="5" name="Объект 4">
            <a:extLst>
              <a:ext uri="{FF2B5EF4-FFF2-40B4-BE49-F238E27FC236}">
                <a16:creationId xmlns:a16="http://schemas.microsoft.com/office/drawing/2014/main" id="{B37969B0-896E-4EC5-8525-DE7787D5E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7" y="1317073"/>
            <a:ext cx="9649202" cy="5427676"/>
          </a:xfrm>
        </p:spPr>
      </p:pic>
    </p:spTree>
    <p:extLst>
      <p:ext uri="{BB962C8B-B14F-4D97-AF65-F5344CB8AC3E}">
        <p14:creationId xmlns:p14="http://schemas.microsoft.com/office/powerpoint/2010/main" val="1470484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7D4B41-B8C1-49B3-82B4-F30CAA9849F2}"/>
              </a:ext>
            </a:extLst>
          </p:cNvPr>
          <p:cNvSpPr>
            <a:spLocks noGrp="1"/>
          </p:cNvSpPr>
          <p:nvPr>
            <p:ph type="title"/>
          </p:nvPr>
        </p:nvSpPr>
        <p:spPr>
          <a:xfrm>
            <a:off x="469084" y="348348"/>
            <a:ext cx="10515600" cy="624776"/>
          </a:xfrm>
        </p:spPr>
        <p:txBody>
          <a:bodyPr>
            <a:normAutofit/>
          </a:bodyPr>
          <a:lstStyle/>
          <a:p>
            <a:r>
              <a:rPr lang="ru-RU" sz="2400" dirty="0"/>
              <a:t>Посмотрим под пользователем</a:t>
            </a:r>
          </a:p>
        </p:txBody>
      </p:sp>
      <p:pic>
        <p:nvPicPr>
          <p:cNvPr id="5" name="Объект 4">
            <a:extLst>
              <a:ext uri="{FF2B5EF4-FFF2-40B4-BE49-F238E27FC236}">
                <a16:creationId xmlns:a16="http://schemas.microsoft.com/office/drawing/2014/main" id="{5BA9B686-8A7E-4A50-92C7-2E60632B5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240" y="973123"/>
            <a:ext cx="9693943" cy="5452843"/>
          </a:xfrm>
        </p:spPr>
      </p:pic>
    </p:spTree>
    <p:extLst>
      <p:ext uri="{BB962C8B-B14F-4D97-AF65-F5344CB8AC3E}">
        <p14:creationId xmlns:p14="http://schemas.microsoft.com/office/powerpoint/2010/main" val="2303906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677BA-5977-4CC0-8389-BD6E3B66B4A9}"/>
              </a:ext>
            </a:extLst>
          </p:cNvPr>
          <p:cNvSpPr>
            <a:spLocks noGrp="1"/>
          </p:cNvSpPr>
          <p:nvPr>
            <p:ph type="title"/>
          </p:nvPr>
        </p:nvSpPr>
        <p:spPr>
          <a:xfrm>
            <a:off x="838200" y="365125"/>
            <a:ext cx="10515600" cy="800945"/>
          </a:xfrm>
        </p:spPr>
        <p:txBody>
          <a:bodyPr>
            <a:normAutofit/>
          </a:bodyPr>
          <a:lstStyle/>
          <a:p>
            <a:r>
              <a:rPr lang="ru-RU" sz="2400" dirty="0"/>
              <a:t>Теперь кликнем на </a:t>
            </a:r>
            <a:r>
              <a:rPr lang="en-US" sz="2400" dirty="0"/>
              <a:t>Contractor (</a:t>
            </a:r>
            <a:r>
              <a:rPr lang="uk-UA" sz="2400" dirty="0"/>
              <a:t>Контрагент</a:t>
            </a:r>
            <a:r>
              <a:rPr lang="en-US" sz="2400" dirty="0"/>
              <a:t>)</a:t>
            </a:r>
            <a:r>
              <a:rPr lang="uk-UA" sz="2400" dirty="0"/>
              <a:t> – он </a:t>
            </a:r>
            <a:r>
              <a:rPr lang="uk-UA" sz="2400" dirty="0" err="1"/>
              <a:t>доступен</a:t>
            </a:r>
            <a:r>
              <a:rPr lang="uk-UA" sz="2400" dirty="0"/>
              <a:t> для </a:t>
            </a:r>
            <a:r>
              <a:rPr lang="uk-UA" sz="2400" dirty="0" err="1"/>
              <a:t>редактирования</a:t>
            </a:r>
            <a:r>
              <a:rPr lang="uk-UA" sz="2400" dirty="0"/>
              <a:t>. </a:t>
            </a:r>
            <a:r>
              <a:rPr lang="uk-UA" sz="2400" dirty="0" err="1"/>
              <a:t>Редактируем</a:t>
            </a:r>
            <a:r>
              <a:rPr lang="uk-UA" sz="2400" dirty="0"/>
              <a:t> – </a:t>
            </a:r>
            <a:r>
              <a:rPr lang="uk-UA" sz="2400" dirty="0" err="1"/>
              <a:t>кликаем</a:t>
            </a:r>
            <a:r>
              <a:rPr lang="uk-UA" sz="2400" dirty="0"/>
              <a:t> на «РТЦ Варус-8…»</a:t>
            </a:r>
            <a:endParaRPr lang="ru-RU" sz="2400" dirty="0"/>
          </a:p>
        </p:txBody>
      </p:sp>
      <p:pic>
        <p:nvPicPr>
          <p:cNvPr id="5" name="Объект 4">
            <a:extLst>
              <a:ext uri="{FF2B5EF4-FFF2-40B4-BE49-F238E27FC236}">
                <a16:creationId xmlns:a16="http://schemas.microsoft.com/office/drawing/2014/main" id="{FDB29DAD-C886-4978-B7EA-789CEE94F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298" y="1253330"/>
            <a:ext cx="9474498" cy="5329405"/>
          </a:xfrm>
        </p:spPr>
      </p:pic>
    </p:spTree>
    <p:extLst>
      <p:ext uri="{BB962C8B-B14F-4D97-AF65-F5344CB8AC3E}">
        <p14:creationId xmlns:p14="http://schemas.microsoft.com/office/powerpoint/2010/main" val="2277404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ABF90-7D80-4EF4-990F-E503C3E051B6}"/>
              </a:ext>
            </a:extLst>
          </p:cNvPr>
          <p:cNvSpPr>
            <a:spLocks noGrp="1"/>
          </p:cNvSpPr>
          <p:nvPr>
            <p:ph type="title"/>
          </p:nvPr>
        </p:nvSpPr>
        <p:spPr>
          <a:xfrm>
            <a:off x="838200" y="365125"/>
            <a:ext cx="10515600" cy="918391"/>
          </a:xfrm>
        </p:spPr>
        <p:txBody>
          <a:bodyPr>
            <a:normAutofit/>
          </a:bodyPr>
          <a:lstStyle/>
          <a:p>
            <a:r>
              <a:rPr lang="ru-RU" sz="2400" dirty="0"/>
              <a:t>Открываем карточку элемента – редактируем наименование</a:t>
            </a:r>
            <a:r>
              <a:rPr lang="en-US" sz="2400" dirty="0"/>
              <a:t> – </a:t>
            </a:r>
            <a:r>
              <a:rPr lang="uk-UA" sz="2400" dirty="0" err="1"/>
              <a:t>цвет</a:t>
            </a:r>
            <a:r>
              <a:rPr lang="uk-UA" sz="2400" dirty="0"/>
              <a:t> </a:t>
            </a:r>
            <a:r>
              <a:rPr lang="uk-UA" sz="2400" dirty="0" err="1"/>
              <a:t>текста</a:t>
            </a:r>
            <a:r>
              <a:rPr lang="ru-RU" sz="2400" dirty="0"/>
              <a:t>. Все поля доступны для редактирования, кроме </a:t>
            </a:r>
            <a:r>
              <a:rPr lang="en-US" sz="2400" dirty="0"/>
              <a:t>id</a:t>
            </a:r>
            <a:endParaRPr lang="ru-RU" sz="2400" dirty="0"/>
          </a:p>
        </p:txBody>
      </p:sp>
      <p:pic>
        <p:nvPicPr>
          <p:cNvPr id="5" name="Объект 4">
            <a:extLst>
              <a:ext uri="{FF2B5EF4-FFF2-40B4-BE49-F238E27FC236}">
                <a16:creationId xmlns:a16="http://schemas.microsoft.com/office/drawing/2014/main" id="{7CF70CF2-D538-4E26-9BBD-EEEDF7D45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747" y="1283516"/>
            <a:ext cx="9113771" cy="5126496"/>
          </a:xfrm>
        </p:spPr>
      </p:pic>
    </p:spTree>
    <p:extLst>
      <p:ext uri="{BB962C8B-B14F-4D97-AF65-F5344CB8AC3E}">
        <p14:creationId xmlns:p14="http://schemas.microsoft.com/office/powerpoint/2010/main" val="371898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9B2CF4-1EEC-4FDB-9EAD-017A78952149}"/>
              </a:ext>
            </a:extLst>
          </p:cNvPr>
          <p:cNvSpPr>
            <a:spLocks noGrp="1"/>
          </p:cNvSpPr>
          <p:nvPr>
            <p:ph type="title"/>
          </p:nvPr>
        </p:nvSpPr>
        <p:spPr/>
        <p:txBody>
          <a:bodyPr>
            <a:normAutofit fontScale="90000"/>
          </a:bodyPr>
          <a:lstStyle/>
          <a:p>
            <a:r>
              <a:rPr lang="uk-UA" sz="1800" dirty="0"/>
              <a:t>Перейдем на </a:t>
            </a:r>
            <a:r>
              <a:rPr lang="uk-UA" sz="1800" dirty="0" err="1"/>
              <a:t>страницу</a:t>
            </a:r>
            <a:r>
              <a:rPr lang="uk-UA" sz="1800" dirty="0"/>
              <a:t> </a:t>
            </a:r>
            <a:r>
              <a:rPr lang="uk-UA" sz="1800" dirty="0" err="1"/>
              <a:t>авторизации</a:t>
            </a:r>
            <a:r>
              <a:rPr lang="uk-UA" sz="1800" dirty="0"/>
              <a:t> </a:t>
            </a:r>
            <a:r>
              <a:rPr lang="en-US" sz="1800" dirty="0">
                <a:hlinkClick r:id="rId2"/>
              </a:rPr>
              <a:t>http://localhost:8080/user?</a:t>
            </a:r>
            <a:br>
              <a:rPr lang="uk-UA" sz="1800" dirty="0"/>
            </a:br>
            <a:r>
              <a:rPr lang="uk-UA" sz="1800" dirty="0"/>
              <a:t>Пароль </a:t>
            </a:r>
            <a:r>
              <a:rPr lang="en-US" sz="1800" dirty="0"/>
              <a:t>admin: 12345</a:t>
            </a:r>
            <a:r>
              <a:rPr lang="uk-UA" sz="1800" dirty="0"/>
              <a:t> </a:t>
            </a:r>
            <a:br>
              <a:rPr lang="uk-UA" sz="1800" dirty="0"/>
            </a:br>
            <a:r>
              <a:rPr lang="ru-RU" sz="1800" dirty="0"/>
              <a:t>пользователи </a:t>
            </a:r>
            <a:r>
              <a:rPr lang="en-US" sz="1800" dirty="0" err="1"/>
              <a:t>itkostya</a:t>
            </a:r>
            <a:r>
              <a:rPr lang="uk-UA" sz="1800" dirty="0"/>
              <a:t>, </a:t>
            </a:r>
            <a:r>
              <a:rPr lang="en-US" sz="1800" dirty="0"/>
              <a:t>it_admin1, it_admin2</a:t>
            </a:r>
            <a:r>
              <a:rPr lang="ru-RU" sz="1800" dirty="0"/>
              <a:t>: 123</a:t>
            </a:r>
            <a:br>
              <a:rPr lang="en-US" sz="1800" dirty="0"/>
            </a:br>
            <a:r>
              <a:rPr lang="ru-RU" sz="1800" dirty="0"/>
              <a:t>пользователи</a:t>
            </a:r>
            <a:r>
              <a:rPr lang="en-US" sz="1800" dirty="0"/>
              <a:t> </a:t>
            </a:r>
            <a:r>
              <a:rPr lang="en-US" sz="1800" dirty="0" err="1"/>
              <a:t>hr_director</a:t>
            </a:r>
            <a:r>
              <a:rPr lang="en-US" sz="1800" dirty="0"/>
              <a:t>, hr_manager1, hr_manager2: 234</a:t>
            </a:r>
            <a:br>
              <a:rPr lang="ru-RU" sz="1800" dirty="0"/>
            </a:br>
            <a:r>
              <a:rPr lang="ru-RU" sz="1800" dirty="0"/>
              <a:t>Зайдем под </a:t>
            </a:r>
            <a:r>
              <a:rPr lang="en-US" sz="1800" dirty="0" err="1"/>
              <a:t>itkostya</a:t>
            </a:r>
            <a:endParaRPr lang="ru-RU" sz="1800" dirty="0"/>
          </a:p>
        </p:txBody>
      </p:sp>
      <p:pic>
        <p:nvPicPr>
          <p:cNvPr id="5" name="Объект 4">
            <a:extLst>
              <a:ext uri="{FF2B5EF4-FFF2-40B4-BE49-F238E27FC236}">
                <a16:creationId xmlns:a16="http://schemas.microsoft.com/office/drawing/2014/main" id="{6BF6E2E1-E7C5-4ACC-9294-0D555EA3D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2684" y="1690688"/>
            <a:ext cx="7735712" cy="4351338"/>
          </a:xfrm>
        </p:spPr>
      </p:pic>
    </p:spTree>
    <p:extLst>
      <p:ext uri="{BB962C8B-B14F-4D97-AF65-F5344CB8AC3E}">
        <p14:creationId xmlns:p14="http://schemas.microsoft.com/office/powerpoint/2010/main" val="20683360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6B916D-01B1-4E69-B10D-E3D5518ED60E}"/>
              </a:ext>
            </a:extLst>
          </p:cNvPr>
          <p:cNvSpPr>
            <a:spLocks noGrp="1"/>
          </p:cNvSpPr>
          <p:nvPr>
            <p:ph type="title"/>
          </p:nvPr>
        </p:nvSpPr>
        <p:spPr>
          <a:xfrm>
            <a:off x="838200" y="365125"/>
            <a:ext cx="10515600" cy="448607"/>
          </a:xfrm>
        </p:spPr>
        <p:txBody>
          <a:bodyPr>
            <a:normAutofit/>
          </a:bodyPr>
          <a:lstStyle/>
          <a:p>
            <a:r>
              <a:rPr lang="ru-RU" sz="2400" dirty="0"/>
              <a:t>Смотрим результат – наименование изменилось</a:t>
            </a:r>
          </a:p>
        </p:txBody>
      </p:sp>
      <p:pic>
        <p:nvPicPr>
          <p:cNvPr id="5" name="Объект 4">
            <a:extLst>
              <a:ext uri="{FF2B5EF4-FFF2-40B4-BE49-F238E27FC236}">
                <a16:creationId xmlns:a16="http://schemas.microsoft.com/office/drawing/2014/main" id="{D1CBFDA7-CC0D-4677-ABC7-900B85A55E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634" y="911225"/>
            <a:ext cx="9654848" cy="5430852"/>
          </a:xfrm>
        </p:spPr>
      </p:pic>
    </p:spTree>
    <p:extLst>
      <p:ext uri="{BB962C8B-B14F-4D97-AF65-F5344CB8AC3E}">
        <p14:creationId xmlns:p14="http://schemas.microsoft.com/office/powerpoint/2010/main" val="574645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00E982-8CD8-441E-96A1-B8E0DAC5ABDF}"/>
              </a:ext>
            </a:extLst>
          </p:cNvPr>
          <p:cNvSpPr>
            <a:spLocks noGrp="1"/>
          </p:cNvSpPr>
          <p:nvPr>
            <p:ph type="title"/>
          </p:nvPr>
        </p:nvSpPr>
        <p:spPr>
          <a:xfrm>
            <a:off x="838200" y="365125"/>
            <a:ext cx="10515600" cy="901613"/>
          </a:xfrm>
        </p:spPr>
        <p:txBody>
          <a:bodyPr>
            <a:normAutofit fontScale="90000"/>
          </a:bodyPr>
          <a:lstStyle/>
          <a:p>
            <a:r>
              <a:rPr lang="ru-RU" sz="2000" dirty="0"/>
              <a:t>Теперь попробуем посмотреть департаменты. Кликаем на главной странице, на закладке «Доступные объекты» на строке </a:t>
            </a:r>
            <a:r>
              <a:rPr lang="en-US" sz="2000" dirty="0"/>
              <a:t>Department. </a:t>
            </a:r>
            <a:r>
              <a:rPr lang="uk-UA" sz="2000" dirty="0"/>
              <a:t>Заходим в департамент</a:t>
            </a:r>
            <a:r>
              <a:rPr lang="ru-RU" sz="2000" dirty="0"/>
              <a:t>ы. Кликаем на любой строке – пробуем редактировать</a:t>
            </a:r>
          </a:p>
        </p:txBody>
      </p:sp>
      <p:pic>
        <p:nvPicPr>
          <p:cNvPr id="5" name="Объект 4">
            <a:extLst>
              <a:ext uri="{FF2B5EF4-FFF2-40B4-BE49-F238E27FC236}">
                <a16:creationId xmlns:a16="http://schemas.microsoft.com/office/drawing/2014/main" id="{7E8AFE97-CD65-42D1-8ED8-73BD6F88B3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911" y="1266737"/>
            <a:ext cx="9289940" cy="5225591"/>
          </a:xfrm>
        </p:spPr>
      </p:pic>
    </p:spTree>
    <p:extLst>
      <p:ext uri="{BB962C8B-B14F-4D97-AF65-F5344CB8AC3E}">
        <p14:creationId xmlns:p14="http://schemas.microsoft.com/office/powerpoint/2010/main" val="30665394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E88457-40F4-412C-9FC2-E555BC0BC4A7}"/>
              </a:ext>
            </a:extLst>
          </p:cNvPr>
          <p:cNvSpPr>
            <a:spLocks noGrp="1"/>
          </p:cNvSpPr>
          <p:nvPr>
            <p:ph type="title"/>
          </p:nvPr>
        </p:nvSpPr>
        <p:spPr>
          <a:xfrm>
            <a:off x="838200" y="365126"/>
            <a:ext cx="10515600" cy="624776"/>
          </a:xfrm>
        </p:spPr>
        <p:txBody>
          <a:bodyPr>
            <a:normAutofit fontScale="90000"/>
          </a:bodyPr>
          <a:lstStyle/>
          <a:p>
            <a:r>
              <a:rPr lang="ru-RU" sz="2400" dirty="0"/>
              <a:t>Ничего не получилось, т.к. у данного пользователя к справочнику департаментов есть доступ только на просмотр</a:t>
            </a:r>
          </a:p>
        </p:txBody>
      </p:sp>
      <p:pic>
        <p:nvPicPr>
          <p:cNvPr id="5" name="Объект 4">
            <a:extLst>
              <a:ext uri="{FF2B5EF4-FFF2-40B4-BE49-F238E27FC236}">
                <a16:creationId xmlns:a16="http://schemas.microsoft.com/office/drawing/2014/main" id="{15568C99-8527-4F31-B786-11BD83A185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56" y="1137728"/>
            <a:ext cx="9803986" cy="5514742"/>
          </a:xfrm>
        </p:spPr>
      </p:pic>
    </p:spTree>
    <p:extLst>
      <p:ext uri="{BB962C8B-B14F-4D97-AF65-F5344CB8AC3E}">
        <p14:creationId xmlns:p14="http://schemas.microsoft.com/office/powerpoint/2010/main" val="35914647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FDA07F-90FA-4AF1-B29D-E736644657AA}"/>
              </a:ext>
            </a:extLst>
          </p:cNvPr>
          <p:cNvSpPr>
            <a:spLocks noGrp="1"/>
          </p:cNvSpPr>
          <p:nvPr>
            <p:ph type="title"/>
          </p:nvPr>
        </p:nvSpPr>
        <p:spPr/>
        <p:txBody>
          <a:bodyPr/>
          <a:lstStyle/>
          <a:p>
            <a:r>
              <a:rPr lang="uk-UA" dirty="0"/>
              <a:t>В</a:t>
            </a:r>
            <a:r>
              <a:rPr lang="ru-RU" dirty="0" err="1"/>
              <a:t>ыводы</a:t>
            </a:r>
            <a:endParaRPr lang="ru-RU" dirty="0"/>
          </a:p>
        </p:txBody>
      </p:sp>
      <p:sp>
        <p:nvSpPr>
          <p:cNvPr id="3" name="Объект 2">
            <a:extLst>
              <a:ext uri="{FF2B5EF4-FFF2-40B4-BE49-F238E27FC236}">
                <a16:creationId xmlns:a16="http://schemas.microsoft.com/office/drawing/2014/main" id="{48D817D9-7239-4704-B49A-1E6F34B603F1}"/>
              </a:ext>
            </a:extLst>
          </p:cNvPr>
          <p:cNvSpPr>
            <a:spLocks noGrp="1"/>
          </p:cNvSpPr>
          <p:nvPr>
            <p:ph idx="1"/>
          </p:nvPr>
        </p:nvSpPr>
        <p:spPr/>
        <p:txBody>
          <a:bodyPr/>
          <a:lstStyle/>
          <a:p>
            <a:r>
              <a:rPr lang="uk-UA" dirty="0"/>
              <a:t>Проект </a:t>
            </a:r>
            <a:r>
              <a:rPr lang="uk-UA" dirty="0" err="1"/>
              <a:t>получился</a:t>
            </a:r>
            <a:r>
              <a:rPr lang="uk-UA" dirty="0"/>
              <a:t> </a:t>
            </a:r>
            <a:r>
              <a:rPr lang="uk-UA" dirty="0" err="1"/>
              <a:t>довольно</a:t>
            </a:r>
            <a:r>
              <a:rPr lang="uk-UA" dirty="0"/>
              <a:t> </a:t>
            </a:r>
            <a:r>
              <a:rPr lang="uk-UA" dirty="0" err="1"/>
              <a:t>большим</a:t>
            </a:r>
            <a:r>
              <a:rPr lang="uk-UA" dirty="0"/>
              <a:t> – </a:t>
            </a:r>
            <a:r>
              <a:rPr lang="ru-RU" dirty="0"/>
              <a:t>задействовано много интересных технологий </a:t>
            </a:r>
            <a:endParaRPr lang="uk-UA" dirty="0"/>
          </a:p>
          <a:p>
            <a:r>
              <a:rPr lang="uk-UA" dirty="0" err="1"/>
              <a:t>Минимальная</a:t>
            </a:r>
            <a:r>
              <a:rPr lang="uk-UA" dirty="0"/>
              <a:t> задача </a:t>
            </a:r>
            <a:r>
              <a:rPr lang="uk-UA" dirty="0" err="1"/>
              <a:t>выполнена</a:t>
            </a:r>
            <a:r>
              <a:rPr lang="uk-UA" dirty="0"/>
              <a:t> – </a:t>
            </a:r>
            <a:r>
              <a:rPr lang="uk-UA" dirty="0" err="1"/>
              <a:t>получен</a:t>
            </a:r>
            <a:r>
              <a:rPr lang="uk-UA" dirty="0"/>
              <a:t> </a:t>
            </a:r>
            <a:r>
              <a:rPr lang="uk-UA" dirty="0" err="1"/>
              <a:t>опыт</a:t>
            </a:r>
            <a:r>
              <a:rPr lang="uk-UA" dirty="0"/>
              <a:t> </a:t>
            </a:r>
            <a:r>
              <a:rPr lang="uk-UA" dirty="0" err="1"/>
              <a:t>работы</a:t>
            </a:r>
            <a:r>
              <a:rPr lang="uk-UA" dirty="0"/>
              <a:t> с </a:t>
            </a:r>
            <a:r>
              <a:rPr lang="en-US" dirty="0"/>
              <a:t>Java,</a:t>
            </a:r>
            <a:r>
              <a:rPr lang="uk-UA" dirty="0"/>
              <a:t> </a:t>
            </a:r>
            <a:r>
              <a:rPr lang="ru-RU" dirty="0"/>
              <a:t>а также с</a:t>
            </a:r>
            <a:r>
              <a:rPr lang="uk-UA" dirty="0"/>
              <a:t> </a:t>
            </a:r>
            <a:r>
              <a:rPr lang="en-US" dirty="0" err="1"/>
              <a:t>FrontEnd</a:t>
            </a:r>
            <a:r>
              <a:rPr lang="en-US" dirty="0"/>
              <a:t> (</a:t>
            </a:r>
            <a:r>
              <a:rPr lang="ru-RU" dirty="0"/>
              <a:t>более 900 часов все вместе</a:t>
            </a:r>
            <a:r>
              <a:rPr lang="en-US" dirty="0"/>
              <a:t>)</a:t>
            </a:r>
            <a:r>
              <a:rPr lang="uk-UA" dirty="0"/>
              <a:t> </a:t>
            </a:r>
            <a:endParaRPr lang="ru-RU" dirty="0"/>
          </a:p>
        </p:txBody>
      </p:sp>
    </p:spTree>
    <p:extLst>
      <p:ext uri="{BB962C8B-B14F-4D97-AF65-F5344CB8AC3E}">
        <p14:creationId xmlns:p14="http://schemas.microsoft.com/office/powerpoint/2010/main" val="799408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6829BD-4452-4F24-9A95-02EC17BE5F7F}"/>
              </a:ext>
            </a:extLst>
          </p:cNvPr>
          <p:cNvSpPr>
            <a:spLocks noGrp="1"/>
          </p:cNvSpPr>
          <p:nvPr>
            <p:ph type="title"/>
          </p:nvPr>
        </p:nvSpPr>
        <p:spPr>
          <a:xfrm>
            <a:off x="838200" y="365126"/>
            <a:ext cx="10515600" cy="842890"/>
          </a:xfrm>
        </p:spPr>
        <p:txBody>
          <a:bodyPr>
            <a:normAutofit/>
          </a:bodyPr>
          <a:lstStyle/>
          <a:p>
            <a:r>
              <a:rPr lang="uk-UA" sz="2400" dirty="0" err="1"/>
              <a:t>Главная</a:t>
            </a:r>
            <a:r>
              <a:rPr lang="uk-UA" sz="2400" dirty="0"/>
              <a:t> </a:t>
            </a:r>
            <a:r>
              <a:rPr lang="uk-UA" sz="2400" dirty="0" err="1"/>
              <a:t>страница</a:t>
            </a:r>
            <a:r>
              <a:rPr lang="uk-UA" sz="2400" dirty="0"/>
              <a:t> </a:t>
            </a:r>
            <a:r>
              <a:rPr lang="uk-UA" sz="2400" dirty="0" err="1"/>
              <a:t>пользователя</a:t>
            </a:r>
            <a:r>
              <a:rPr lang="uk-UA" sz="2400" dirty="0"/>
              <a:t> </a:t>
            </a:r>
            <a:r>
              <a:rPr lang="en-US" sz="2400" dirty="0" err="1"/>
              <a:t>itkostya</a:t>
            </a:r>
            <a:r>
              <a:rPr lang="en-US" sz="2400" dirty="0"/>
              <a:t> </a:t>
            </a:r>
            <a:r>
              <a:rPr lang="uk-UA" sz="2400" dirty="0"/>
              <a:t>Журов Константин Александрович. </a:t>
            </a:r>
            <a:r>
              <a:rPr lang="uk-UA" sz="2400" dirty="0" err="1"/>
              <a:t>Пока</a:t>
            </a:r>
            <a:r>
              <a:rPr lang="uk-UA" sz="2400" dirty="0"/>
              <a:t> </a:t>
            </a:r>
            <a:r>
              <a:rPr lang="uk-UA" sz="2400" dirty="0" err="1"/>
              <a:t>никаких</a:t>
            </a:r>
            <a:r>
              <a:rPr lang="uk-UA" sz="2400" dirty="0"/>
              <a:t> </a:t>
            </a:r>
            <a:r>
              <a:rPr lang="uk-UA" sz="2400" dirty="0" err="1"/>
              <a:t>данн</a:t>
            </a:r>
            <a:r>
              <a:rPr lang="ru-RU" sz="2400" dirty="0" err="1"/>
              <a:t>ых</a:t>
            </a:r>
            <a:r>
              <a:rPr lang="ru-RU" sz="2400" dirty="0"/>
              <a:t> нет</a:t>
            </a:r>
          </a:p>
        </p:txBody>
      </p:sp>
      <p:pic>
        <p:nvPicPr>
          <p:cNvPr id="5" name="Объект 4">
            <a:extLst>
              <a:ext uri="{FF2B5EF4-FFF2-40B4-BE49-F238E27FC236}">
                <a16:creationId xmlns:a16="http://schemas.microsoft.com/office/drawing/2014/main" id="{9E8FDEFC-1A55-4AB5-AEBB-166E00D3BC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6509"/>
            <a:ext cx="7877961" cy="4636874"/>
          </a:xfrm>
        </p:spPr>
      </p:pic>
    </p:spTree>
    <p:extLst>
      <p:ext uri="{BB962C8B-B14F-4D97-AF65-F5344CB8AC3E}">
        <p14:creationId xmlns:p14="http://schemas.microsoft.com/office/powerpoint/2010/main" val="184616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548CCA-33E9-4DDF-A451-3C355F00C813}"/>
              </a:ext>
            </a:extLst>
          </p:cNvPr>
          <p:cNvSpPr>
            <a:spLocks noGrp="1"/>
          </p:cNvSpPr>
          <p:nvPr>
            <p:ph type="title"/>
          </p:nvPr>
        </p:nvSpPr>
        <p:spPr/>
        <p:txBody>
          <a:bodyPr/>
          <a:lstStyle/>
          <a:p>
            <a:r>
              <a:rPr lang="uk-UA" dirty="0" err="1"/>
              <a:t>Создадим</a:t>
            </a:r>
            <a:r>
              <a:rPr lang="uk-UA" dirty="0"/>
              <a:t> служебку </a:t>
            </a:r>
            <a:endParaRPr lang="ru-RU" dirty="0"/>
          </a:p>
        </p:txBody>
      </p:sp>
      <p:pic>
        <p:nvPicPr>
          <p:cNvPr id="5" name="Объект 4">
            <a:extLst>
              <a:ext uri="{FF2B5EF4-FFF2-40B4-BE49-F238E27FC236}">
                <a16:creationId xmlns:a16="http://schemas.microsoft.com/office/drawing/2014/main" id="{07DB89FE-F2E0-44F8-9733-7C8AD2D80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3" y="1481676"/>
            <a:ext cx="8625797" cy="4852011"/>
          </a:xfrm>
        </p:spPr>
      </p:pic>
    </p:spTree>
    <p:extLst>
      <p:ext uri="{BB962C8B-B14F-4D97-AF65-F5344CB8AC3E}">
        <p14:creationId xmlns:p14="http://schemas.microsoft.com/office/powerpoint/2010/main" val="140928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C1D24F-7BF7-49D0-8717-AB410207B5BB}"/>
              </a:ext>
            </a:extLst>
          </p:cNvPr>
          <p:cNvSpPr>
            <a:spLocks noGrp="1"/>
          </p:cNvSpPr>
          <p:nvPr>
            <p:ph type="title"/>
          </p:nvPr>
        </p:nvSpPr>
        <p:spPr/>
        <p:txBody>
          <a:bodyPr/>
          <a:lstStyle/>
          <a:p>
            <a:r>
              <a:rPr lang="ru-RU" dirty="0"/>
              <a:t>Страница создания служебки</a:t>
            </a:r>
          </a:p>
        </p:txBody>
      </p:sp>
      <p:pic>
        <p:nvPicPr>
          <p:cNvPr id="9" name="Объект 8">
            <a:extLst>
              <a:ext uri="{FF2B5EF4-FFF2-40B4-BE49-F238E27FC236}">
                <a16:creationId xmlns:a16="http://schemas.microsoft.com/office/drawing/2014/main" id="{54D9EDCC-4FDA-4D36-9879-1A15465B27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83680"/>
            <a:ext cx="7735712" cy="4351338"/>
          </a:xfrm>
        </p:spPr>
      </p:pic>
    </p:spTree>
    <p:extLst>
      <p:ext uri="{BB962C8B-B14F-4D97-AF65-F5344CB8AC3E}">
        <p14:creationId xmlns:p14="http://schemas.microsoft.com/office/powerpoint/2010/main" val="426760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219BB3-7FD5-495F-8AA6-FFD932CEB642}"/>
              </a:ext>
            </a:extLst>
          </p:cNvPr>
          <p:cNvSpPr>
            <a:spLocks noGrp="1"/>
          </p:cNvSpPr>
          <p:nvPr>
            <p:ph type="title"/>
          </p:nvPr>
        </p:nvSpPr>
        <p:spPr>
          <a:xfrm>
            <a:off x="838200" y="365125"/>
            <a:ext cx="10515600" cy="884835"/>
          </a:xfrm>
        </p:spPr>
        <p:txBody>
          <a:bodyPr>
            <a:normAutofit/>
          </a:bodyPr>
          <a:lstStyle/>
          <a:p>
            <a:r>
              <a:rPr lang="ru-RU" sz="2400" dirty="0"/>
              <a:t>Нажимаем «Выбрать кому». Выбираем одного пользователя. Он будет в шапке документа</a:t>
            </a:r>
          </a:p>
        </p:txBody>
      </p:sp>
      <p:pic>
        <p:nvPicPr>
          <p:cNvPr id="9" name="Объект 8">
            <a:extLst>
              <a:ext uri="{FF2B5EF4-FFF2-40B4-BE49-F238E27FC236}">
                <a16:creationId xmlns:a16="http://schemas.microsoft.com/office/drawing/2014/main" id="{A3B86F5A-F47B-4CAF-901F-6BC24A98F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8847"/>
            <a:ext cx="7735712" cy="4351338"/>
          </a:xfrm>
        </p:spPr>
      </p:pic>
    </p:spTree>
    <p:extLst>
      <p:ext uri="{BB962C8B-B14F-4D97-AF65-F5344CB8AC3E}">
        <p14:creationId xmlns:p14="http://schemas.microsoft.com/office/powerpoint/2010/main" val="86444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E83F1-933F-421E-8E46-5488E54D286D}"/>
              </a:ext>
            </a:extLst>
          </p:cNvPr>
          <p:cNvSpPr>
            <a:spLocks noGrp="1"/>
          </p:cNvSpPr>
          <p:nvPr>
            <p:ph type="title"/>
          </p:nvPr>
        </p:nvSpPr>
        <p:spPr/>
        <p:txBody>
          <a:bodyPr>
            <a:normAutofit/>
          </a:bodyPr>
          <a:lstStyle/>
          <a:p>
            <a:r>
              <a:rPr lang="ru-RU" sz="2400" dirty="0"/>
              <a:t>Заполняем Тема, Текст. В тексте можно использовать</a:t>
            </a:r>
            <a:r>
              <a:rPr lang="en-US" sz="2400" dirty="0"/>
              <a:t> HTML </a:t>
            </a:r>
            <a:r>
              <a:rPr lang="uk-UA" sz="2400" dirty="0"/>
              <a:t>теги. При </a:t>
            </a:r>
            <a:r>
              <a:rPr lang="uk-UA" sz="2400" dirty="0" err="1"/>
              <a:t>нажатии</a:t>
            </a:r>
            <a:r>
              <a:rPr lang="uk-UA" sz="2400" dirty="0"/>
              <a:t> «</a:t>
            </a:r>
            <a:r>
              <a:rPr lang="uk-UA" sz="2400" dirty="0" err="1"/>
              <a:t>Просмотр</a:t>
            </a:r>
            <a:r>
              <a:rPr lang="uk-UA" sz="2400" dirty="0"/>
              <a:t>»</a:t>
            </a:r>
            <a:r>
              <a:rPr lang="ru-RU" sz="2400" dirty="0"/>
              <a:t> можно увидеть результаты</a:t>
            </a:r>
          </a:p>
        </p:txBody>
      </p:sp>
      <p:pic>
        <p:nvPicPr>
          <p:cNvPr id="9" name="Объект 8">
            <a:extLst>
              <a:ext uri="{FF2B5EF4-FFF2-40B4-BE49-F238E27FC236}">
                <a16:creationId xmlns:a16="http://schemas.microsoft.com/office/drawing/2014/main" id="{6663F06A-4ADA-47EA-B94C-FD6B7C96BE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0458"/>
            <a:ext cx="7735712" cy="4351338"/>
          </a:xfrm>
        </p:spPr>
      </p:pic>
    </p:spTree>
    <p:extLst>
      <p:ext uri="{BB962C8B-B14F-4D97-AF65-F5344CB8AC3E}">
        <p14:creationId xmlns:p14="http://schemas.microsoft.com/office/powerpoint/2010/main" val="290864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A388B1-D77E-4E42-A0B0-2BCEB64F7AED}"/>
              </a:ext>
            </a:extLst>
          </p:cNvPr>
          <p:cNvSpPr>
            <a:spLocks noGrp="1"/>
          </p:cNvSpPr>
          <p:nvPr>
            <p:ph type="title"/>
          </p:nvPr>
        </p:nvSpPr>
        <p:spPr>
          <a:xfrm>
            <a:off x="838200" y="365126"/>
            <a:ext cx="10515600" cy="675110"/>
          </a:xfrm>
        </p:spPr>
        <p:txBody>
          <a:bodyPr>
            <a:normAutofit/>
          </a:bodyPr>
          <a:lstStyle/>
          <a:p>
            <a:r>
              <a:rPr lang="ru-RU" sz="2000" dirty="0"/>
              <a:t>Нажимаем </a:t>
            </a:r>
            <a:r>
              <a:rPr lang="en-US" sz="2000" dirty="0"/>
              <a:t>“</a:t>
            </a:r>
            <a:r>
              <a:rPr lang="uk-UA" sz="2000" dirty="0" err="1"/>
              <a:t>Отправить</a:t>
            </a:r>
            <a:r>
              <a:rPr lang="uk-UA" sz="2000" dirty="0"/>
              <a:t> – На </a:t>
            </a:r>
            <a:r>
              <a:rPr lang="uk-UA" sz="2000" dirty="0" err="1"/>
              <a:t>согласование</a:t>
            </a:r>
            <a:r>
              <a:rPr lang="en-US" sz="2000" dirty="0"/>
              <a:t>”</a:t>
            </a:r>
            <a:endParaRPr lang="ru-RU" sz="2000" dirty="0"/>
          </a:p>
        </p:txBody>
      </p:sp>
      <p:pic>
        <p:nvPicPr>
          <p:cNvPr id="5" name="Объект 4">
            <a:extLst>
              <a:ext uri="{FF2B5EF4-FFF2-40B4-BE49-F238E27FC236}">
                <a16:creationId xmlns:a16="http://schemas.microsoft.com/office/drawing/2014/main" id="{1CFB5385-1E9D-480A-BC14-357C84E904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8" y="1040236"/>
            <a:ext cx="9693579" cy="5452638"/>
          </a:xfrm>
        </p:spPr>
      </p:pic>
    </p:spTree>
    <p:extLst>
      <p:ext uri="{BB962C8B-B14F-4D97-AF65-F5344CB8AC3E}">
        <p14:creationId xmlns:p14="http://schemas.microsoft.com/office/powerpoint/2010/main" val="90904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6FE5D0-6EAC-43A9-8818-074AD17A2E84}"/>
              </a:ext>
            </a:extLst>
          </p:cNvPr>
          <p:cNvSpPr>
            <a:spLocks noGrp="1"/>
          </p:cNvSpPr>
          <p:nvPr>
            <p:ph type="title"/>
          </p:nvPr>
        </p:nvSpPr>
        <p:spPr>
          <a:xfrm>
            <a:off x="838200" y="365126"/>
            <a:ext cx="10515600" cy="1019058"/>
          </a:xfrm>
        </p:spPr>
        <p:txBody>
          <a:bodyPr>
            <a:normAutofit/>
          </a:bodyPr>
          <a:lstStyle/>
          <a:p>
            <a:r>
              <a:rPr lang="ru-RU" sz="2000" dirty="0"/>
              <a:t>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a:t>
            </a:r>
          </a:p>
        </p:txBody>
      </p:sp>
      <p:pic>
        <p:nvPicPr>
          <p:cNvPr id="9" name="Объект 8">
            <a:extLst>
              <a:ext uri="{FF2B5EF4-FFF2-40B4-BE49-F238E27FC236}">
                <a16:creationId xmlns:a16="http://schemas.microsoft.com/office/drawing/2014/main" id="{9A8C0BF2-F660-4F9D-86DB-1FB045E8B7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8454"/>
            <a:ext cx="7735712" cy="4351338"/>
          </a:xfrm>
        </p:spPr>
      </p:pic>
    </p:spTree>
    <p:extLst>
      <p:ext uri="{BB962C8B-B14F-4D97-AF65-F5344CB8AC3E}">
        <p14:creationId xmlns:p14="http://schemas.microsoft.com/office/powerpoint/2010/main" val="293574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E3F6F-8CAF-496A-AA8F-E67669B50D40}"/>
              </a:ext>
            </a:extLst>
          </p:cNvPr>
          <p:cNvSpPr>
            <a:spLocks noGrp="1"/>
          </p:cNvSpPr>
          <p:nvPr>
            <p:ph type="title"/>
          </p:nvPr>
        </p:nvSpPr>
        <p:spPr/>
        <p:txBody>
          <a:bodyPr/>
          <a:lstStyle/>
          <a:p>
            <a:r>
              <a:rPr lang="ru-RU" dirty="0"/>
              <a:t>Используемые технологии</a:t>
            </a:r>
          </a:p>
        </p:txBody>
      </p:sp>
      <p:sp>
        <p:nvSpPr>
          <p:cNvPr id="3" name="Объект 2">
            <a:extLst>
              <a:ext uri="{FF2B5EF4-FFF2-40B4-BE49-F238E27FC236}">
                <a16:creationId xmlns:a16="http://schemas.microsoft.com/office/drawing/2014/main" id="{5407C864-7DA6-48B5-A407-906A36EEA2B1}"/>
              </a:ext>
            </a:extLst>
          </p:cNvPr>
          <p:cNvSpPr>
            <a:spLocks noGrp="1"/>
          </p:cNvSpPr>
          <p:nvPr>
            <p:ph idx="1"/>
          </p:nvPr>
        </p:nvSpPr>
        <p:spPr/>
        <p:txBody>
          <a:bodyPr/>
          <a:lstStyle/>
          <a:p>
            <a:r>
              <a:rPr lang="ru-RU" dirty="0"/>
              <a:t>Написан на </a:t>
            </a:r>
            <a:r>
              <a:rPr lang="en-US" dirty="0"/>
              <a:t>Java 8 (1.8.0.151)</a:t>
            </a:r>
            <a:endParaRPr lang="ru-RU" dirty="0"/>
          </a:p>
          <a:p>
            <a:r>
              <a:rPr lang="ru-RU" dirty="0"/>
              <a:t>Используется </a:t>
            </a:r>
            <a:r>
              <a:rPr lang="en-US" dirty="0"/>
              <a:t>Apache Tomcat 8 (8.5.24)</a:t>
            </a:r>
          </a:p>
          <a:p>
            <a:r>
              <a:rPr lang="en-US" dirty="0"/>
              <a:t>IntelliJ Idea 2017.3 (2017.3.4)</a:t>
            </a:r>
          </a:p>
          <a:p>
            <a:r>
              <a:rPr lang="en-US" dirty="0"/>
              <a:t>Maven 1.8</a:t>
            </a:r>
          </a:p>
          <a:p>
            <a:r>
              <a:rPr lang="en-US" dirty="0"/>
              <a:t>Hibernate 3.0</a:t>
            </a:r>
            <a:endParaRPr lang="ru-RU" dirty="0"/>
          </a:p>
          <a:p>
            <a:r>
              <a:rPr lang="en-US" dirty="0"/>
              <a:t>JSP (+JSTL)</a:t>
            </a:r>
          </a:p>
          <a:p>
            <a:r>
              <a:rPr lang="en-US" dirty="0"/>
              <a:t>JavaScript, HTML, CSS</a:t>
            </a:r>
            <a:endParaRPr lang="ru-RU" dirty="0"/>
          </a:p>
        </p:txBody>
      </p:sp>
    </p:spTree>
    <p:extLst>
      <p:ext uri="{BB962C8B-B14F-4D97-AF65-F5344CB8AC3E}">
        <p14:creationId xmlns:p14="http://schemas.microsoft.com/office/powerpoint/2010/main" val="2099334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4EECA-54E4-4C69-9A67-A70339530953}"/>
              </a:ext>
            </a:extLst>
          </p:cNvPr>
          <p:cNvSpPr>
            <a:spLocks noGrp="1"/>
          </p:cNvSpPr>
          <p:nvPr>
            <p:ph type="title"/>
          </p:nvPr>
        </p:nvSpPr>
        <p:spPr>
          <a:xfrm>
            <a:off x="838200" y="365126"/>
            <a:ext cx="10515600" cy="624776"/>
          </a:xfrm>
        </p:spPr>
        <p:txBody>
          <a:bodyPr>
            <a:normAutofit/>
          </a:bodyPr>
          <a:lstStyle/>
          <a:p>
            <a:r>
              <a:rPr lang="ru-RU" sz="2400" dirty="0"/>
              <a:t>Ставим галочки, нажимаем «Выбрать»</a:t>
            </a:r>
          </a:p>
        </p:txBody>
      </p:sp>
      <p:pic>
        <p:nvPicPr>
          <p:cNvPr id="9" name="Объект 8">
            <a:extLst>
              <a:ext uri="{FF2B5EF4-FFF2-40B4-BE49-F238E27FC236}">
                <a16:creationId xmlns:a16="http://schemas.microsoft.com/office/drawing/2014/main" id="{0646448B-8D90-4F86-8F92-7BCCCA63A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37" y="1253331"/>
            <a:ext cx="7735712" cy="4351338"/>
          </a:xfrm>
        </p:spPr>
      </p:pic>
    </p:spTree>
    <p:extLst>
      <p:ext uri="{BB962C8B-B14F-4D97-AF65-F5344CB8AC3E}">
        <p14:creationId xmlns:p14="http://schemas.microsoft.com/office/powerpoint/2010/main" val="29745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C27194-9CBD-4C6C-9648-C51835C092E9}"/>
              </a:ext>
            </a:extLst>
          </p:cNvPr>
          <p:cNvSpPr>
            <a:spLocks noGrp="1"/>
          </p:cNvSpPr>
          <p:nvPr>
            <p:ph type="title"/>
          </p:nvPr>
        </p:nvSpPr>
        <p:spPr>
          <a:xfrm>
            <a:off x="838200" y="365126"/>
            <a:ext cx="10515600" cy="859668"/>
          </a:xfrm>
        </p:spPr>
        <p:txBody>
          <a:bodyPr>
            <a:normAutofit fontScale="90000"/>
          </a:bodyPr>
          <a:lstStyle/>
          <a:p>
            <a:r>
              <a:rPr lang="ru-RU" sz="1800" dirty="0"/>
              <a:t>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a:t>
            </a:r>
            <a:r>
              <a:rPr lang="ru-RU" sz="1800" dirty="0" err="1"/>
              <a:t>Чегалкин</a:t>
            </a:r>
            <a:r>
              <a:rPr lang="ru-RU" sz="1800" dirty="0"/>
              <a:t> получат </a:t>
            </a:r>
            <a:r>
              <a:rPr lang="ru-RU" sz="1800" dirty="0" err="1"/>
              <a:t>служебку</a:t>
            </a:r>
            <a:r>
              <a:rPr lang="ru-RU" sz="1800" dirty="0"/>
              <a:t> сразу, а </a:t>
            </a:r>
            <a:r>
              <a:rPr lang="ru-RU" sz="1800" dirty="0" err="1"/>
              <a:t>Капитошка</a:t>
            </a:r>
            <a:r>
              <a:rPr lang="ru-RU" sz="1800" dirty="0"/>
              <a:t> только после того, как они согласуют. Кроме того можно написать комментарий – он не влияет на тело служебки. Это доп. инфа для пользователей</a:t>
            </a:r>
          </a:p>
        </p:txBody>
      </p:sp>
      <p:pic>
        <p:nvPicPr>
          <p:cNvPr id="17" name="Объект 16">
            <a:extLst>
              <a:ext uri="{FF2B5EF4-FFF2-40B4-BE49-F238E27FC236}">
                <a16:creationId xmlns:a16="http://schemas.microsoft.com/office/drawing/2014/main" id="{A68E6BB5-9F6B-4078-B926-9F8B39C8D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00" y="1414565"/>
            <a:ext cx="7735712" cy="4351338"/>
          </a:xfrm>
        </p:spPr>
      </p:pic>
    </p:spTree>
    <p:extLst>
      <p:ext uri="{BB962C8B-B14F-4D97-AF65-F5344CB8AC3E}">
        <p14:creationId xmlns:p14="http://schemas.microsoft.com/office/powerpoint/2010/main" val="126920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FF8429-0AF0-48BC-81D1-DCDD452ACA98}"/>
              </a:ext>
            </a:extLst>
          </p:cNvPr>
          <p:cNvSpPr>
            <a:spLocks noGrp="1"/>
          </p:cNvSpPr>
          <p:nvPr>
            <p:ph type="title"/>
          </p:nvPr>
        </p:nvSpPr>
        <p:spPr/>
        <p:txBody>
          <a:bodyPr>
            <a:normAutofit/>
          </a:bodyPr>
          <a:lstStyle/>
          <a:p>
            <a:r>
              <a:rPr lang="ru-RU" sz="2000" dirty="0"/>
              <a:t>Служебка отправлена – главная панель пользователя, который ее получил. Закладка «На рассмотрении» - это то, что приходит нам</a:t>
            </a:r>
          </a:p>
        </p:txBody>
      </p:sp>
      <p:pic>
        <p:nvPicPr>
          <p:cNvPr id="5" name="Объект 4">
            <a:extLst>
              <a:ext uri="{FF2B5EF4-FFF2-40B4-BE49-F238E27FC236}">
                <a16:creationId xmlns:a16="http://schemas.microsoft.com/office/drawing/2014/main" id="{8178988F-D655-468C-AD4B-8979F5583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1" y="1690688"/>
            <a:ext cx="7735712" cy="4351338"/>
          </a:xfrm>
        </p:spPr>
      </p:pic>
    </p:spTree>
    <p:extLst>
      <p:ext uri="{BB962C8B-B14F-4D97-AF65-F5344CB8AC3E}">
        <p14:creationId xmlns:p14="http://schemas.microsoft.com/office/powerpoint/2010/main" val="424976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27BA4C-C8DB-4BC0-9D4B-00FCA739619C}"/>
              </a:ext>
            </a:extLst>
          </p:cNvPr>
          <p:cNvSpPr>
            <a:spLocks noGrp="1"/>
          </p:cNvSpPr>
          <p:nvPr>
            <p:ph type="title"/>
          </p:nvPr>
        </p:nvSpPr>
        <p:spPr/>
        <p:txBody>
          <a:bodyPr>
            <a:normAutofit/>
          </a:bodyPr>
          <a:lstStyle/>
          <a:p>
            <a:r>
              <a:rPr lang="ru-RU" sz="2000" dirty="0"/>
              <a:t>Закладка «На контроле» - это то, что уходит от нас и еще не выполнено (согласовано/утверждено или др. статус)</a:t>
            </a:r>
          </a:p>
        </p:txBody>
      </p:sp>
      <p:pic>
        <p:nvPicPr>
          <p:cNvPr id="5" name="Объект 4">
            <a:extLst>
              <a:ext uri="{FF2B5EF4-FFF2-40B4-BE49-F238E27FC236}">
                <a16:creationId xmlns:a16="http://schemas.microsoft.com/office/drawing/2014/main" id="{ED86E4AB-083A-4879-AF9D-E82B57A69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683" y="1842403"/>
            <a:ext cx="7735712" cy="4351338"/>
          </a:xfrm>
        </p:spPr>
      </p:pic>
    </p:spTree>
    <p:extLst>
      <p:ext uri="{BB962C8B-B14F-4D97-AF65-F5344CB8AC3E}">
        <p14:creationId xmlns:p14="http://schemas.microsoft.com/office/powerpoint/2010/main" val="14501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B65851-8934-4211-93B6-83E0B38E3331}"/>
              </a:ext>
            </a:extLst>
          </p:cNvPr>
          <p:cNvSpPr>
            <a:spLocks noGrp="1"/>
          </p:cNvSpPr>
          <p:nvPr>
            <p:ph type="title"/>
          </p:nvPr>
        </p:nvSpPr>
        <p:spPr>
          <a:xfrm>
            <a:off x="838200" y="365125"/>
            <a:ext cx="10515600" cy="901613"/>
          </a:xfrm>
        </p:spPr>
        <p:txBody>
          <a:bodyPr>
            <a:normAutofit/>
          </a:bodyPr>
          <a:lstStyle/>
          <a:p>
            <a:r>
              <a:rPr lang="ru-RU" sz="2000" dirty="0"/>
              <a:t>Зайдем в </a:t>
            </a:r>
            <a:r>
              <a:rPr lang="ru-RU" sz="2000" dirty="0" err="1"/>
              <a:t>служебку</a:t>
            </a:r>
            <a:r>
              <a:rPr lang="ru-RU" sz="2000" dirty="0"/>
              <a:t>, которая пришла пользователю</a:t>
            </a:r>
          </a:p>
        </p:txBody>
      </p:sp>
      <p:pic>
        <p:nvPicPr>
          <p:cNvPr id="5" name="Объект 4">
            <a:extLst>
              <a:ext uri="{FF2B5EF4-FFF2-40B4-BE49-F238E27FC236}">
                <a16:creationId xmlns:a16="http://schemas.microsoft.com/office/drawing/2014/main" id="{C89E9FE2-2AD5-485A-834F-5D4DEBA05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4899"/>
            <a:ext cx="7735712" cy="4351338"/>
          </a:xfrm>
        </p:spPr>
      </p:pic>
    </p:spTree>
    <p:extLst>
      <p:ext uri="{BB962C8B-B14F-4D97-AF65-F5344CB8AC3E}">
        <p14:creationId xmlns:p14="http://schemas.microsoft.com/office/powerpoint/2010/main" val="89123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2127B-3CE9-426A-AD57-E9E6DD0529AD}"/>
              </a:ext>
            </a:extLst>
          </p:cNvPr>
          <p:cNvSpPr>
            <a:spLocks noGrp="1"/>
          </p:cNvSpPr>
          <p:nvPr>
            <p:ph type="title"/>
          </p:nvPr>
        </p:nvSpPr>
        <p:spPr>
          <a:xfrm>
            <a:off x="838200" y="365125"/>
            <a:ext cx="10515600" cy="566053"/>
          </a:xfrm>
        </p:spPr>
        <p:txBody>
          <a:bodyPr>
            <a:normAutofit/>
          </a:bodyPr>
          <a:lstStyle/>
          <a:p>
            <a:r>
              <a:rPr lang="ru-RU" sz="3200" dirty="0"/>
              <a:t>Что еще можно делать при создании служебки</a:t>
            </a:r>
          </a:p>
        </p:txBody>
      </p:sp>
      <p:pic>
        <p:nvPicPr>
          <p:cNvPr id="5" name="Объект 4">
            <a:extLst>
              <a:ext uri="{FF2B5EF4-FFF2-40B4-BE49-F238E27FC236}">
                <a16:creationId xmlns:a16="http://schemas.microsoft.com/office/drawing/2014/main" id="{CF0236A0-8EFA-44AF-A397-FC365981E3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2" y="1690688"/>
            <a:ext cx="7735712" cy="4351338"/>
          </a:xfrm>
        </p:spPr>
      </p:pic>
      <p:sp>
        <p:nvSpPr>
          <p:cNvPr id="6" name="TextBox 5">
            <a:extLst>
              <a:ext uri="{FF2B5EF4-FFF2-40B4-BE49-F238E27FC236}">
                <a16:creationId xmlns:a16="http://schemas.microsoft.com/office/drawing/2014/main" id="{8736CFC3-DE4E-44CC-92A4-B81A3601FAFE}"/>
              </a:ext>
            </a:extLst>
          </p:cNvPr>
          <p:cNvSpPr txBox="1"/>
          <p:nvPr/>
        </p:nvSpPr>
        <p:spPr>
          <a:xfrm>
            <a:off x="1003352" y="941601"/>
            <a:ext cx="9264773" cy="646331"/>
          </a:xfrm>
          <a:prstGeom prst="rect">
            <a:avLst/>
          </a:prstGeom>
          <a:noFill/>
        </p:spPr>
        <p:txBody>
          <a:bodyPr wrap="square" rtlCol="0">
            <a:spAutoFit/>
          </a:bodyPr>
          <a:lstStyle/>
          <a:p>
            <a:r>
              <a:rPr lang="ru-RU" dirty="0"/>
              <a:t>Добавлять файлы вложений. Если ошиблись – удалить вложение (подсветка выбранного элемента)</a:t>
            </a:r>
          </a:p>
        </p:txBody>
      </p:sp>
    </p:spTree>
    <p:extLst>
      <p:ext uri="{BB962C8B-B14F-4D97-AF65-F5344CB8AC3E}">
        <p14:creationId xmlns:p14="http://schemas.microsoft.com/office/powerpoint/2010/main" val="318906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FC810-BD50-4BA1-A7C6-8822509C6134}"/>
              </a:ext>
            </a:extLst>
          </p:cNvPr>
          <p:cNvSpPr>
            <a:spLocks noGrp="1"/>
          </p:cNvSpPr>
          <p:nvPr>
            <p:ph type="title"/>
          </p:nvPr>
        </p:nvSpPr>
        <p:spPr/>
        <p:txBody>
          <a:bodyPr>
            <a:normAutofit/>
          </a:bodyPr>
          <a:lstStyle/>
          <a:p>
            <a:r>
              <a:rPr lang="uk-UA" sz="2000" dirty="0"/>
              <a:t>В поле «Кому» </a:t>
            </a:r>
            <a:r>
              <a:rPr lang="uk-UA" sz="2000" dirty="0" err="1"/>
              <a:t>выбирать</a:t>
            </a:r>
            <a:r>
              <a:rPr lang="uk-UA" sz="2000" dirty="0"/>
              <a:t> </a:t>
            </a:r>
            <a:r>
              <a:rPr lang="uk-UA" sz="2000" dirty="0" err="1"/>
              <a:t>пользователей</a:t>
            </a:r>
            <a:r>
              <a:rPr lang="uk-UA" sz="2000" dirty="0"/>
              <a:t> с </a:t>
            </a:r>
            <a:r>
              <a:rPr lang="uk-UA" sz="2000" dirty="0" err="1"/>
              <a:t>помощью</a:t>
            </a:r>
            <a:r>
              <a:rPr lang="uk-UA" sz="2000" dirty="0"/>
              <a:t> </a:t>
            </a:r>
            <a:r>
              <a:rPr lang="uk-UA" sz="2000" dirty="0" err="1"/>
              <a:t>клавиш</a:t>
            </a:r>
            <a:r>
              <a:rPr lang="uk-UA" sz="2000" dirty="0"/>
              <a:t> </a:t>
            </a:r>
            <a:r>
              <a:rPr lang="uk-UA" sz="2000" dirty="0" err="1"/>
              <a:t>клавиатуры</a:t>
            </a:r>
            <a:r>
              <a:rPr lang="uk-UA" sz="2000" dirty="0"/>
              <a:t> вверх/вниз и </a:t>
            </a:r>
            <a:r>
              <a:rPr lang="en-US" sz="2000" dirty="0"/>
              <a:t>Enter</a:t>
            </a:r>
            <a:r>
              <a:rPr lang="uk-UA" sz="2000" dirty="0"/>
              <a:t> </a:t>
            </a:r>
            <a:endParaRPr lang="ru-RU" sz="2000" dirty="0"/>
          </a:p>
        </p:txBody>
      </p:sp>
      <p:pic>
        <p:nvPicPr>
          <p:cNvPr id="5" name="Объект 4">
            <a:extLst>
              <a:ext uri="{FF2B5EF4-FFF2-40B4-BE49-F238E27FC236}">
                <a16:creationId xmlns:a16="http://schemas.microsoft.com/office/drawing/2014/main" id="{0BC19A93-8B39-4C57-97C2-CA8AEBD166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685" y="1490066"/>
            <a:ext cx="8962769" cy="5041558"/>
          </a:xfrm>
        </p:spPr>
      </p:pic>
    </p:spTree>
    <p:extLst>
      <p:ext uri="{BB962C8B-B14F-4D97-AF65-F5344CB8AC3E}">
        <p14:creationId xmlns:p14="http://schemas.microsoft.com/office/powerpoint/2010/main" val="129354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4BF10F-2E0C-4A7E-88F1-92F1AF73BDA3}"/>
              </a:ext>
            </a:extLst>
          </p:cNvPr>
          <p:cNvSpPr>
            <a:spLocks noGrp="1"/>
          </p:cNvSpPr>
          <p:nvPr>
            <p:ph type="title"/>
          </p:nvPr>
        </p:nvSpPr>
        <p:spPr>
          <a:xfrm>
            <a:off x="838200" y="365125"/>
            <a:ext cx="10515600" cy="609527"/>
          </a:xfrm>
        </p:spPr>
        <p:txBody>
          <a:bodyPr>
            <a:normAutofit fontScale="90000"/>
          </a:bodyPr>
          <a:lstStyle/>
          <a:p>
            <a:r>
              <a:rPr lang="ru-RU" sz="2000" dirty="0"/>
              <a:t>В поле «Кому» есть возможность </a:t>
            </a:r>
            <a:r>
              <a:rPr lang="ru-RU" sz="2000" dirty="0" err="1"/>
              <a:t>автоподстановки</a:t>
            </a:r>
            <a:r>
              <a:rPr lang="ru-RU" sz="2000" dirty="0"/>
              <a:t> – начинаем писать фамилию/имя что то еще – появляются пользователи. Выбираем нужного стрелками и </a:t>
            </a:r>
            <a:r>
              <a:rPr lang="en-US" sz="2000" dirty="0"/>
              <a:t>Enter </a:t>
            </a:r>
            <a:r>
              <a:rPr lang="uk-UA" sz="2000" dirty="0" err="1"/>
              <a:t>или</a:t>
            </a:r>
            <a:r>
              <a:rPr lang="uk-UA" sz="2000" dirty="0"/>
              <a:t> м</a:t>
            </a:r>
            <a:r>
              <a:rPr lang="ru-RU" sz="2000" dirty="0" err="1"/>
              <a:t>ышкой</a:t>
            </a:r>
            <a:endParaRPr lang="ru-RU" sz="2000" dirty="0"/>
          </a:p>
        </p:txBody>
      </p:sp>
      <p:pic>
        <p:nvPicPr>
          <p:cNvPr id="5" name="Объект 4">
            <a:extLst>
              <a:ext uri="{FF2B5EF4-FFF2-40B4-BE49-F238E27FC236}">
                <a16:creationId xmlns:a16="http://schemas.microsoft.com/office/drawing/2014/main" id="{BE84FA81-2843-4F03-98B9-C0CDF8475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630" y="1253331"/>
            <a:ext cx="7735712" cy="4351338"/>
          </a:xfrm>
        </p:spPr>
      </p:pic>
    </p:spTree>
    <p:extLst>
      <p:ext uri="{BB962C8B-B14F-4D97-AF65-F5344CB8AC3E}">
        <p14:creationId xmlns:p14="http://schemas.microsoft.com/office/powerpoint/2010/main" val="371922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C5D47-DB64-448B-A4C3-7A8D89ECE9F5}"/>
              </a:ext>
            </a:extLst>
          </p:cNvPr>
          <p:cNvSpPr>
            <a:spLocks noGrp="1"/>
          </p:cNvSpPr>
          <p:nvPr>
            <p:ph type="title"/>
          </p:nvPr>
        </p:nvSpPr>
        <p:spPr/>
        <p:txBody>
          <a:bodyPr>
            <a:normAutofit/>
          </a:bodyPr>
          <a:lstStyle/>
          <a:p>
            <a:r>
              <a:rPr lang="uk-UA" sz="2400" dirty="0" err="1"/>
              <a:t>Если</a:t>
            </a:r>
            <a:r>
              <a:rPr lang="uk-UA" sz="2400" dirty="0"/>
              <a:t> при </a:t>
            </a:r>
            <a:r>
              <a:rPr lang="uk-UA" sz="2400" dirty="0" err="1"/>
              <a:t>создании</a:t>
            </a:r>
            <a:r>
              <a:rPr lang="uk-UA" sz="2400" dirty="0"/>
              <a:t> служебки м</a:t>
            </a:r>
            <a:r>
              <a:rPr lang="ru-RU" sz="2400" dirty="0"/>
              <a:t>ы решили ее пока не отправлять, то ее можно сохранить как черновик</a:t>
            </a:r>
            <a:r>
              <a:rPr lang="en-US" sz="2400" dirty="0"/>
              <a:t> – </a:t>
            </a:r>
            <a:r>
              <a:rPr lang="uk-UA" sz="2400" dirty="0" err="1"/>
              <a:t>нажимаем</a:t>
            </a:r>
            <a:r>
              <a:rPr lang="uk-UA" sz="2400" dirty="0"/>
              <a:t> </a:t>
            </a:r>
            <a:r>
              <a:rPr lang="uk-UA" sz="2400" dirty="0" err="1"/>
              <a:t>соответствующую</a:t>
            </a:r>
            <a:r>
              <a:rPr lang="uk-UA" sz="2400" dirty="0"/>
              <a:t> кнопку</a:t>
            </a:r>
            <a:endParaRPr lang="ru-RU" sz="2400" dirty="0"/>
          </a:p>
        </p:txBody>
      </p:sp>
      <p:pic>
        <p:nvPicPr>
          <p:cNvPr id="5" name="Объект 4">
            <a:extLst>
              <a:ext uri="{FF2B5EF4-FFF2-40B4-BE49-F238E27FC236}">
                <a16:creationId xmlns:a16="http://schemas.microsoft.com/office/drawing/2014/main" id="{0174D3D6-23D9-47BA-80DE-507893E739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130" y="1573955"/>
            <a:ext cx="7735712" cy="4351338"/>
          </a:xfrm>
        </p:spPr>
      </p:pic>
    </p:spTree>
    <p:extLst>
      <p:ext uri="{BB962C8B-B14F-4D97-AF65-F5344CB8AC3E}">
        <p14:creationId xmlns:p14="http://schemas.microsoft.com/office/powerpoint/2010/main" val="67327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5A2FE-4987-4EAA-B0B6-0D35AAF9B91F}"/>
              </a:ext>
            </a:extLst>
          </p:cNvPr>
          <p:cNvSpPr>
            <a:spLocks noGrp="1"/>
          </p:cNvSpPr>
          <p:nvPr>
            <p:ph type="title"/>
          </p:nvPr>
        </p:nvSpPr>
        <p:spPr/>
        <p:txBody>
          <a:bodyPr>
            <a:normAutofit/>
          </a:bodyPr>
          <a:lstStyle/>
          <a:p>
            <a:r>
              <a:rPr lang="ru-RU" sz="2000" dirty="0"/>
              <a:t>Служебка-черновик не видна на закладках «На рассмотрении», «На контроле». Необходимо нажать большую кнопку «Служебные»</a:t>
            </a:r>
          </a:p>
        </p:txBody>
      </p:sp>
      <p:pic>
        <p:nvPicPr>
          <p:cNvPr id="5" name="Объект 4">
            <a:extLst>
              <a:ext uri="{FF2B5EF4-FFF2-40B4-BE49-F238E27FC236}">
                <a16:creationId xmlns:a16="http://schemas.microsoft.com/office/drawing/2014/main" id="{242E6214-C227-4672-9A1E-423B6D4226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9" y="1783680"/>
            <a:ext cx="7735712" cy="4351338"/>
          </a:xfrm>
        </p:spPr>
      </p:pic>
    </p:spTree>
    <p:extLst>
      <p:ext uri="{BB962C8B-B14F-4D97-AF65-F5344CB8AC3E}">
        <p14:creationId xmlns:p14="http://schemas.microsoft.com/office/powerpoint/2010/main" val="38119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B7A7CE-5C6D-4A94-9504-2F4F925C5F41}"/>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A5DF8709-4952-4D20-ACBD-015894212F3B}"/>
              </a:ext>
            </a:extLst>
          </p:cNvPr>
          <p:cNvSpPr>
            <a:spLocks noGrp="1"/>
          </p:cNvSpPr>
          <p:nvPr>
            <p:ph idx="1"/>
          </p:nvPr>
        </p:nvSpPr>
        <p:spPr/>
        <p:txBody>
          <a:bodyPr/>
          <a:lstStyle/>
          <a:p>
            <a:r>
              <a:rPr lang="ru-RU" dirty="0"/>
              <a:t>Проект предназначен для пересылки документов между сотрудниками компании - служебки, сообщения. При необходимости можно добавить другие документы – например, листы согласования (согласования приема на работу), планы работ</a:t>
            </a:r>
            <a:r>
              <a:rPr lang="uk-UA" dirty="0"/>
              <a:t>, командировки и </a:t>
            </a:r>
            <a:r>
              <a:rPr lang="uk-UA" dirty="0" err="1"/>
              <a:t>др</a:t>
            </a:r>
            <a:r>
              <a:rPr lang="uk-UA" dirty="0"/>
              <a:t>. Т. е. все </a:t>
            </a:r>
            <a:r>
              <a:rPr lang="uk-UA" dirty="0" err="1"/>
              <a:t>что</a:t>
            </a:r>
            <a:r>
              <a:rPr lang="uk-UA" dirty="0"/>
              <a:t> </a:t>
            </a:r>
            <a:r>
              <a:rPr lang="uk-UA" dirty="0" err="1"/>
              <a:t>есть</a:t>
            </a:r>
            <a:r>
              <a:rPr lang="uk-UA" dirty="0"/>
              <a:t> в </a:t>
            </a:r>
            <a:r>
              <a:rPr lang="uk-UA" dirty="0" err="1"/>
              <a:t>бумажном</a:t>
            </a:r>
            <a:r>
              <a:rPr lang="uk-UA" dirty="0"/>
              <a:t> виде </a:t>
            </a:r>
            <a:r>
              <a:rPr lang="uk-UA" dirty="0" err="1"/>
              <a:t>может</a:t>
            </a:r>
            <a:r>
              <a:rPr lang="uk-UA" dirty="0"/>
              <a:t> </a:t>
            </a:r>
            <a:r>
              <a:rPr lang="uk-UA" dirty="0" err="1"/>
              <a:t>быть</a:t>
            </a:r>
            <a:r>
              <a:rPr lang="uk-UA" dirty="0"/>
              <a:t> в </a:t>
            </a:r>
            <a:r>
              <a:rPr lang="uk-UA" dirty="0" err="1"/>
              <a:t>документообороте</a:t>
            </a:r>
            <a:endParaRPr lang="ru-RU" dirty="0"/>
          </a:p>
          <a:p>
            <a:r>
              <a:rPr lang="ru-RU" dirty="0"/>
              <a:t>Разобраться в технологиях</a:t>
            </a:r>
            <a:r>
              <a:rPr lang="uk-UA" dirty="0"/>
              <a:t>,</a:t>
            </a:r>
            <a:r>
              <a:rPr lang="ru-RU" dirty="0"/>
              <a:t> связанных с</a:t>
            </a:r>
            <a:r>
              <a:rPr lang="en-US" dirty="0"/>
              <a:t> Java, </a:t>
            </a:r>
            <a:r>
              <a:rPr lang="ru-RU" dirty="0"/>
              <a:t>написать свой довольно большой практический проект</a:t>
            </a:r>
          </a:p>
        </p:txBody>
      </p:sp>
    </p:spTree>
    <p:extLst>
      <p:ext uri="{BB962C8B-B14F-4D97-AF65-F5344CB8AC3E}">
        <p14:creationId xmlns:p14="http://schemas.microsoft.com/office/powerpoint/2010/main" val="207826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9F255-1926-423E-93E3-71FFE58DDCC3}"/>
              </a:ext>
            </a:extLst>
          </p:cNvPr>
          <p:cNvSpPr>
            <a:spLocks noGrp="1"/>
          </p:cNvSpPr>
          <p:nvPr>
            <p:ph type="title"/>
          </p:nvPr>
        </p:nvSpPr>
        <p:spPr/>
        <p:txBody>
          <a:bodyPr>
            <a:normAutofit/>
          </a:bodyPr>
          <a:lstStyle/>
          <a:p>
            <a:r>
              <a:rPr lang="ru-RU" sz="2400" dirty="0"/>
              <a:t>Затем нажать «Черновики»</a:t>
            </a:r>
          </a:p>
        </p:txBody>
      </p:sp>
      <p:pic>
        <p:nvPicPr>
          <p:cNvPr id="5" name="Объект 4">
            <a:extLst>
              <a:ext uri="{FF2B5EF4-FFF2-40B4-BE49-F238E27FC236}">
                <a16:creationId xmlns:a16="http://schemas.microsoft.com/office/drawing/2014/main" id="{F2DA461E-4105-4F1C-B128-8DEFD383E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8" y="1330674"/>
            <a:ext cx="9088605" cy="5112340"/>
          </a:xfrm>
        </p:spPr>
      </p:pic>
    </p:spTree>
    <p:extLst>
      <p:ext uri="{BB962C8B-B14F-4D97-AF65-F5344CB8AC3E}">
        <p14:creationId xmlns:p14="http://schemas.microsoft.com/office/powerpoint/2010/main" val="2182408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1BDD39-8AA7-477B-8E57-DD8E285A944E}"/>
              </a:ext>
            </a:extLst>
          </p:cNvPr>
          <p:cNvSpPr>
            <a:spLocks noGrp="1"/>
          </p:cNvSpPr>
          <p:nvPr>
            <p:ph type="title"/>
          </p:nvPr>
        </p:nvSpPr>
        <p:spPr/>
        <p:txBody>
          <a:bodyPr>
            <a:normAutofit/>
          </a:bodyPr>
          <a:lstStyle/>
          <a:p>
            <a:r>
              <a:rPr lang="ru-RU" sz="2000" dirty="0"/>
              <a:t>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a:t>
            </a:r>
          </a:p>
        </p:txBody>
      </p:sp>
      <p:pic>
        <p:nvPicPr>
          <p:cNvPr id="5" name="Объект 4">
            <a:extLst>
              <a:ext uri="{FF2B5EF4-FFF2-40B4-BE49-F238E27FC236}">
                <a16:creationId xmlns:a16="http://schemas.microsoft.com/office/drawing/2014/main" id="{CCAD69D6-EF0C-44B6-B3CD-3BEBA047E8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5" y="1943071"/>
            <a:ext cx="7735712" cy="4351338"/>
          </a:xfrm>
        </p:spPr>
      </p:pic>
    </p:spTree>
    <p:extLst>
      <p:ext uri="{BB962C8B-B14F-4D97-AF65-F5344CB8AC3E}">
        <p14:creationId xmlns:p14="http://schemas.microsoft.com/office/powerpoint/2010/main" val="3119108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368D92-4B8A-4BF6-B5C9-5F713B7F2D53}"/>
              </a:ext>
            </a:extLst>
          </p:cNvPr>
          <p:cNvSpPr>
            <a:spLocks noGrp="1"/>
          </p:cNvSpPr>
          <p:nvPr>
            <p:ph type="title"/>
          </p:nvPr>
        </p:nvSpPr>
        <p:spPr>
          <a:xfrm>
            <a:off x="838200" y="323181"/>
            <a:ext cx="10515600" cy="993892"/>
          </a:xfrm>
        </p:spPr>
        <p:txBody>
          <a:bodyPr/>
          <a:lstStyle/>
          <a:p>
            <a:r>
              <a:rPr lang="ru-RU" dirty="0"/>
              <a:t>Пример со всему типами процесса</a:t>
            </a:r>
          </a:p>
        </p:txBody>
      </p:sp>
      <p:pic>
        <p:nvPicPr>
          <p:cNvPr id="5" name="Объект 4">
            <a:extLst>
              <a:ext uri="{FF2B5EF4-FFF2-40B4-BE49-F238E27FC236}">
                <a16:creationId xmlns:a16="http://schemas.microsoft.com/office/drawing/2014/main" id="{F2B12D1D-D92F-4621-98F0-7FEF1EA14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352" y="1473286"/>
            <a:ext cx="8702711" cy="4895275"/>
          </a:xfrm>
        </p:spPr>
      </p:pic>
    </p:spTree>
    <p:extLst>
      <p:ext uri="{BB962C8B-B14F-4D97-AF65-F5344CB8AC3E}">
        <p14:creationId xmlns:p14="http://schemas.microsoft.com/office/powerpoint/2010/main" val="272969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53E4B2-A8A0-4CAD-BEBA-DF6ED1C22133}"/>
              </a:ext>
            </a:extLst>
          </p:cNvPr>
          <p:cNvSpPr>
            <a:spLocks noGrp="1"/>
          </p:cNvSpPr>
          <p:nvPr>
            <p:ph type="title"/>
          </p:nvPr>
        </p:nvSpPr>
        <p:spPr>
          <a:xfrm>
            <a:off x="838200" y="365125"/>
            <a:ext cx="10515600" cy="1228783"/>
          </a:xfrm>
        </p:spPr>
        <p:txBody>
          <a:bodyPr>
            <a:normAutofit/>
          </a:bodyPr>
          <a:lstStyle/>
          <a:p>
            <a:r>
              <a:rPr lang="ru-RU" sz="2000" dirty="0"/>
              <a:t>В процессе создания/отправки документа есть проверки – «Тема», «Текст» должны быть заполнены. Если это не так – сообщение об ошибке</a:t>
            </a:r>
          </a:p>
        </p:txBody>
      </p:sp>
      <p:pic>
        <p:nvPicPr>
          <p:cNvPr id="5" name="Объект 4">
            <a:extLst>
              <a:ext uri="{FF2B5EF4-FFF2-40B4-BE49-F238E27FC236}">
                <a16:creationId xmlns:a16="http://schemas.microsoft.com/office/drawing/2014/main" id="{3B7CB3F0-8888-4890-BC9D-4C7A5E70B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310" y="1484109"/>
            <a:ext cx="8178800" cy="4600575"/>
          </a:xfrm>
        </p:spPr>
      </p:pic>
    </p:spTree>
    <p:extLst>
      <p:ext uri="{BB962C8B-B14F-4D97-AF65-F5344CB8AC3E}">
        <p14:creationId xmlns:p14="http://schemas.microsoft.com/office/powerpoint/2010/main" val="29893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212819-5933-43EB-8E39-E72F71FEE188}"/>
              </a:ext>
            </a:extLst>
          </p:cNvPr>
          <p:cNvSpPr>
            <a:spLocks noGrp="1"/>
          </p:cNvSpPr>
          <p:nvPr>
            <p:ph type="title"/>
          </p:nvPr>
        </p:nvSpPr>
        <p:spPr>
          <a:xfrm>
            <a:off x="838200" y="365126"/>
            <a:ext cx="10515600" cy="1019058"/>
          </a:xfrm>
        </p:spPr>
        <p:txBody>
          <a:bodyPr>
            <a:normAutofit/>
          </a:bodyPr>
          <a:lstStyle/>
          <a:p>
            <a:r>
              <a:rPr lang="uk-UA" sz="2000" dirty="0" err="1"/>
              <a:t>Кроме</a:t>
            </a:r>
            <a:r>
              <a:rPr lang="uk-UA" sz="2000" dirty="0"/>
              <a:t> того </a:t>
            </a:r>
            <a:r>
              <a:rPr lang="uk-UA" sz="2000" dirty="0" err="1"/>
              <a:t>есть</a:t>
            </a:r>
            <a:r>
              <a:rPr lang="uk-UA" sz="2000" dirty="0"/>
              <a:t> контроль на </a:t>
            </a:r>
            <a:r>
              <a:rPr lang="uk-UA" sz="2000" dirty="0" err="1"/>
              <a:t>размер</a:t>
            </a:r>
            <a:r>
              <a:rPr lang="ru-RU" sz="2000" dirty="0"/>
              <a:t>ы вложений</a:t>
            </a:r>
            <a:r>
              <a:rPr lang="en-US" sz="2000" dirty="0"/>
              <a:t> (</a:t>
            </a:r>
            <a:r>
              <a:rPr lang="ru-RU" sz="2000" dirty="0"/>
              <a:t>М</a:t>
            </a:r>
            <a:r>
              <a:rPr lang="uk-UA" sz="2000" dirty="0" err="1"/>
              <a:t>аксимальный</a:t>
            </a:r>
            <a:r>
              <a:rPr lang="uk-UA" sz="2000" dirty="0"/>
              <a:t> </a:t>
            </a:r>
            <a:r>
              <a:rPr lang="uk-UA" sz="2000" dirty="0" err="1"/>
              <a:t>размер</a:t>
            </a:r>
            <a:r>
              <a:rPr lang="uk-UA" sz="2000" dirty="0"/>
              <a:t> </a:t>
            </a:r>
            <a:r>
              <a:rPr lang="uk-UA" sz="2000" dirty="0" err="1"/>
              <a:t>файла</a:t>
            </a:r>
            <a:r>
              <a:rPr lang="uk-UA" sz="2000" dirty="0"/>
              <a:t> – </a:t>
            </a:r>
            <a:r>
              <a:rPr lang="en-US" sz="2000" dirty="0"/>
              <a:t>10</a:t>
            </a:r>
            <a:r>
              <a:rPr lang="uk-UA" sz="2000" dirty="0"/>
              <a:t> </a:t>
            </a:r>
            <a:r>
              <a:rPr lang="en-US" sz="2000" dirty="0"/>
              <a:t>MB, </a:t>
            </a:r>
            <a:r>
              <a:rPr lang="uk-UA" sz="2000" dirty="0" err="1"/>
              <a:t>максимальн</a:t>
            </a:r>
            <a:r>
              <a:rPr lang="ru-RU" sz="2000" dirty="0" err="1"/>
              <a:t>ый</a:t>
            </a:r>
            <a:r>
              <a:rPr lang="ru-RU" sz="2000" dirty="0"/>
              <a:t> размер всех вложений одной служебки – 100 </a:t>
            </a:r>
            <a:r>
              <a:rPr lang="en-US" sz="2000" dirty="0"/>
              <a:t>MB)</a:t>
            </a:r>
            <a:r>
              <a:rPr lang="uk-UA" sz="2000" dirty="0"/>
              <a:t>. </a:t>
            </a:r>
            <a:r>
              <a:rPr lang="uk-UA" sz="2000" dirty="0" err="1"/>
              <a:t>Попробуем</a:t>
            </a:r>
            <a:r>
              <a:rPr lang="uk-UA" sz="2000" dirty="0"/>
              <a:t> </a:t>
            </a:r>
            <a:r>
              <a:rPr lang="uk-UA" sz="2000" dirty="0" err="1"/>
              <a:t>отправить</a:t>
            </a:r>
            <a:r>
              <a:rPr lang="uk-UA" sz="2000" dirty="0"/>
              <a:t> – </a:t>
            </a:r>
            <a:r>
              <a:rPr lang="uk-UA" sz="2000" dirty="0" err="1"/>
              <a:t>получаем</a:t>
            </a:r>
            <a:r>
              <a:rPr lang="uk-UA" sz="2000" dirty="0"/>
              <a:t> </a:t>
            </a:r>
            <a:r>
              <a:rPr lang="uk-UA" sz="2000" dirty="0" err="1"/>
              <a:t>сообщение</a:t>
            </a:r>
            <a:r>
              <a:rPr lang="uk-UA" sz="2000" dirty="0"/>
              <a:t> об </a:t>
            </a:r>
            <a:r>
              <a:rPr lang="uk-UA" sz="2000" dirty="0" err="1"/>
              <a:t>ошибке</a:t>
            </a:r>
            <a:endParaRPr lang="ru-RU" sz="2000" dirty="0"/>
          </a:p>
        </p:txBody>
      </p:sp>
      <p:pic>
        <p:nvPicPr>
          <p:cNvPr id="5" name="Объект 4">
            <a:extLst>
              <a:ext uri="{FF2B5EF4-FFF2-40B4-BE49-F238E27FC236}">
                <a16:creationId xmlns:a16="http://schemas.microsoft.com/office/drawing/2014/main" id="{95E0C45C-2877-45CC-9B4B-989FA9E4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84184"/>
            <a:ext cx="9094365" cy="5115580"/>
          </a:xfrm>
        </p:spPr>
      </p:pic>
    </p:spTree>
    <p:extLst>
      <p:ext uri="{BB962C8B-B14F-4D97-AF65-F5344CB8AC3E}">
        <p14:creationId xmlns:p14="http://schemas.microsoft.com/office/powerpoint/2010/main" val="362459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D38EE4-3714-4F64-9B72-99D05486947F}"/>
              </a:ext>
            </a:extLst>
          </p:cNvPr>
          <p:cNvSpPr>
            <a:spLocks noGrp="1"/>
          </p:cNvSpPr>
          <p:nvPr>
            <p:ph type="title"/>
          </p:nvPr>
        </p:nvSpPr>
        <p:spPr>
          <a:xfrm>
            <a:off x="838200" y="365125"/>
            <a:ext cx="10515600" cy="901613"/>
          </a:xfrm>
        </p:spPr>
        <p:txBody>
          <a:bodyPr>
            <a:normAutofit fontScale="90000"/>
          </a:bodyPr>
          <a:lstStyle/>
          <a:p>
            <a:r>
              <a:rPr lang="uk-UA" sz="2000" dirty="0"/>
              <a:t>При </a:t>
            </a:r>
            <a:r>
              <a:rPr lang="uk-UA" sz="2000" dirty="0" err="1"/>
              <a:t>создании</a:t>
            </a:r>
            <a:r>
              <a:rPr lang="uk-UA" sz="2000" dirty="0"/>
              <a:t> служебки </a:t>
            </a:r>
            <a:r>
              <a:rPr lang="uk-UA" sz="2000" dirty="0" err="1"/>
              <a:t>есть</a:t>
            </a:r>
            <a:r>
              <a:rPr lang="uk-UA" sz="2000" dirty="0"/>
              <a:t> </a:t>
            </a:r>
            <a:r>
              <a:rPr lang="uk-UA" sz="2000" dirty="0" err="1"/>
              <a:t>подгонка</a:t>
            </a:r>
            <a:r>
              <a:rPr lang="uk-UA" sz="2000" dirty="0"/>
              <a:t> </a:t>
            </a:r>
            <a:r>
              <a:rPr lang="uk-UA" sz="2000" dirty="0" err="1"/>
              <a:t>под</a:t>
            </a:r>
            <a:r>
              <a:rPr lang="uk-UA" sz="2000" dirty="0"/>
              <a:t> </a:t>
            </a:r>
            <a:r>
              <a:rPr lang="uk-UA" sz="2000" dirty="0" err="1"/>
              <a:t>размер</a:t>
            </a:r>
            <a:r>
              <a:rPr lang="ru-RU" sz="2000" dirty="0"/>
              <a:t>ы окна – если оно маленькое элементы (кнопки, название файлов) становятся меньше – в кнопках убирается текст, в названиях файлов в конце …</a:t>
            </a:r>
          </a:p>
        </p:txBody>
      </p:sp>
      <p:pic>
        <p:nvPicPr>
          <p:cNvPr id="5" name="Объект 4">
            <a:extLst>
              <a:ext uri="{FF2B5EF4-FFF2-40B4-BE49-F238E27FC236}">
                <a16:creationId xmlns:a16="http://schemas.microsoft.com/office/drawing/2014/main" id="{2129B999-7304-4D1A-86C5-49F77AEAA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575" y="1590733"/>
            <a:ext cx="7735712" cy="4351338"/>
          </a:xfrm>
        </p:spPr>
      </p:pic>
    </p:spTree>
    <p:extLst>
      <p:ext uri="{BB962C8B-B14F-4D97-AF65-F5344CB8AC3E}">
        <p14:creationId xmlns:p14="http://schemas.microsoft.com/office/powerpoint/2010/main" val="253198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452B5B-B5FA-44D5-9D11-7C68AB2D0339}"/>
              </a:ext>
            </a:extLst>
          </p:cNvPr>
          <p:cNvSpPr>
            <a:spLocks noGrp="1"/>
          </p:cNvSpPr>
          <p:nvPr>
            <p:ph type="title"/>
          </p:nvPr>
        </p:nvSpPr>
        <p:spPr>
          <a:xfrm>
            <a:off x="838200" y="365126"/>
            <a:ext cx="10515600" cy="1019058"/>
          </a:xfrm>
        </p:spPr>
        <p:txBody>
          <a:bodyPr>
            <a:normAutofit/>
          </a:bodyPr>
          <a:lstStyle/>
          <a:p>
            <a:r>
              <a:rPr lang="ru-RU" sz="2000" dirty="0"/>
              <a:t>Покажем как работает кнопка «Просмотр». Создаем </a:t>
            </a:r>
            <a:r>
              <a:rPr lang="ru-RU" sz="2000" dirty="0" err="1"/>
              <a:t>служебку</a:t>
            </a:r>
            <a:endParaRPr lang="ru-RU" sz="2000" dirty="0"/>
          </a:p>
        </p:txBody>
      </p:sp>
      <p:pic>
        <p:nvPicPr>
          <p:cNvPr id="5" name="Объект 4">
            <a:extLst>
              <a:ext uri="{FF2B5EF4-FFF2-40B4-BE49-F238E27FC236}">
                <a16:creationId xmlns:a16="http://schemas.microsoft.com/office/drawing/2014/main" id="{2E18FDDC-E2BD-4DFC-8110-115C36079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4" y="1456509"/>
            <a:ext cx="7735712" cy="4351338"/>
          </a:xfrm>
        </p:spPr>
      </p:pic>
    </p:spTree>
    <p:extLst>
      <p:ext uri="{BB962C8B-B14F-4D97-AF65-F5344CB8AC3E}">
        <p14:creationId xmlns:p14="http://schemas.microsoft.com/office/powerpoint/2010/main" val="204861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F0148-BAA2-4065-A1B0-092E3AD4B942}"/>
              </a:ext>
            </a:extLst>
          </p:cNvPr>
          <p:cNvSpPr>
            <a:spLocks noGrp="1"/>
          </p:cNvSpPr>
          <p:nvPr>
            <p:ph type="title"/>
          </p:nvPr>
        </p:nvSpPr>
        <p:spPr/>
        <p:txBody>
          <a:bodyPr>
            <a:normAutofit/>
          </a:bodyPr>
          <a:lstStyle/>
          <a:p>
            <a:r>
              <a:rPr lang="uk-UA" sz="2400" dirty="0" err="1"/>
              <a:t>Нажимаем</a:t>
            </a:r>
            <a:r>
              <a:rPr lang="uk-UA" sz="2400" dirty="0"/>
              <a:t> «</a:t>
            </a:r>
            <a:r>
              <a:rPr lang="uk-UA" sz="2400" dirty="0" err="1"/>
              <a:t>Просмотр</a:t>
            </a:r>
            <a:r>
              <a:rPr lang="uk-UA" sz="2400" dirty="0"/>
              <a:t>»</a:t>
            </a:r>
            <a:endParaRPr lang="ru-RU" sz="2400" dirty="0"/>
          </a:p>
        </p:txBody>
      </p:sp>
      <p:pic>
        <p:nvPicPr>
          <p:cNvPr id="5" name="Объект 4">
            <a:extLst>
              <a:ext uri="{FF2B5EF4-FFF2-40B4-BE49-F238E27FC236}">
                <a16:creationId xmlns:a16="http://schemas.microsoft.com/office/drawing/2014/main" id="{EAD4DE00-356D-4908-900F-D79E44F1B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907" y="1808847"/>
            <a:ext cx="7735712" cy="4351338"/>
          </a:xfrm>
        </p:spPr>
      </p:pic>
    </p:spTree>
    <p:extLst>
      <p:ext uri="{BB962C8B-B14F-4D97-AF65-F5344CB8AC3E}">
        <p14:creationId xmlns:p14="http://schemas.microsoft.com/office/powerpoint/2010/main" val="668110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4733E7-3B45-4103-8F34-85505A35631E}"/>
              </a:ext>
            </a:extLst>
          </p:cNvPr>
          <p:cNvSpPr>
            <a:spLocks noGrp="1"/>
          </p:cNvSpPr>
          <p:nvPr>
            <p:ph type="title"/>
          </p:nvPr>
        </p:nvSpPr>
        <p:spPr>
          <a:xfrm>
            <a:off x="838200" y="365125"/>
            <a:ext cx="10515600" cy="1002281"/>
          </a:xfrm>
        </p:spPr>
        <p:txBody>
          <a:bodyPr>
            <a:normAutofit/>
          </a:bodyPr>
          <a:lstStyle/>
          <a:p>
            <a:r>
              <a:rPr lang="uk-UA" sz="2400" dirty="0"/>
              <a:t>Служебку </a:t>
            </a:r>
            <a:r>
              <a:rPr lang="uk-UA" sz="2400" dirty="0" err="1"/>
              <a:t>отправили</a:t>
            </a:r>
            <a:r>
              <a:rPr lang="uk-UA" sz="2400" dirty="0"/>
              <a:t>, </a:t>
            </a:r>
            <a:r>
              <a:rPr lang="uk-UA" sz="2400" dirty="0" err="1"/>
              <a:t>теперь</a:t>
            </a:r>
            <a:r>
              <a:rPr lang="uk-UA" sz="2400" dirty="0"/>
              <a:t> </a:t>
            </a:r>
            <a:r>
              <a:rPr lang="uk-UA" sz="2400" dirty="0" err="1"/>
              <a:t>откр</a:t>
            </a:r>
            <a:r>
              <a:rPr lang="ru-RU" sz="2400" dirty="0"/>
              <a:t>ы</a:t>
            </a:r>
            <a:r>
              <a:rPr lang="uk-UA" sz="2400" dirty="0" err="1"/>
              <a:t>ваем</a:t>
            </a:r>
            <a:r>
              <a:rPr lang="uk-UA" sz="2400" dirty="0"/>
              <a:t>. </a:t>
            </a:r>
            <a:r>
              <a:rPr lang="uk-UA" sz="2400" dirty="0" err="1"/>
              <a:t>Есть</a:t>
            </a:r>
            <a:r>
              <a:rPr lang="uk-UA" sz="2400" dirty="0"/>
              <a:t> </a:t>
            </a:r>
            <a:r>
              <a:rPr lang="uk-UA" sz="2400" dirty="0" err="1"/>
              <a:t>гиперссылка</a:t>
            </a:r>
            <a:r>
              <a:rPr lang="uk-UA" sz="2400" dirty="0"/>
              <a:t>, с </a:t>
            </a:r>
            <a:r>
              <a:rPr lang="uk-UA" sz="2400" dirty="0" err="1"/>
              <a:t>помощью</a:t>
            </a:r>
            <a:r>
              <a:rPr lang="uk-UA" sz="2400" dirty="0"/>
              <a:t> </a:t>
            </a:r>
            <a:r>
              <a:rPr lang="uk-UA" sz="2400" dirty="0" err="1"/>
              <a:t>которой</a:t>
            </a:r>
            <a:r>
              <a:rPr lang="uk-UA" sz="2400" dirty="0"/>
              <a:t> </a:t>
            </a:r>
            <a:r>
              <a:rPr lang="uk-UA" sz="2400" dirty="0" err="1"/>
              <a:t>можно</a:t>
            </a:r>
            <a:r>
              <a:rPr lang="uk-UA" sz="2400" dirty="0"/>
              <a:t> зайти в </a:t>
            </a:r>
            <a:r>
              <a:rPr lang="uk-UA" sz="2400" dirty="0" err="1"/>
              <a:t>другую</a:t>
            </a:r>
            <a:r>
              <a:rPr lang="uk-UA" sz="2400"/>
              <a:t> служебку</a:t>
            </a:r>
            <a:endParaRPr lang="ru-RU" sz="2400" dirty="0"/>
          </a:p>
        </p:txBody>
      </p:sp>
      <p:pic>
        <p:nvPicPr>
          <p:cNvPr id="5" name="Объект 4">
            <a:extLst>
              <a:ext uri="{FF2B5EF4-FFF2-40B4-BE49-F238E27FC236}">
                <a16:creationId xmlns:a16="http://schemas.microsoft.com/office/drawing/2014/main" id="{A36DC990-CF0F-4A77-AAC0-94A5390DB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577" y="1615900"/>
            <a:ext cx="7735712" cy="4351338"/>
          </a:xfrm>
        </p:spPr>
      </p:pic>
    </p:spTree>
    <p:extLst>
      <p:ext uri="{BB962C8B-B14F-4D97-AF65-F5344CB8AC3E}">
        <p14:creationId xmlns:p14="http://schemas.microsoft.com/office/powerpoint/2010/main" val="62183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B00E7-7197-4DAE-9513-8CE87BF3EF2B}"/>
              </a:ext>
            </a:extLst>
          </p:cNvPr>
          <p:cNvSpPr>
            <a:spLocks noGrp="1"/>
          </p:cNvSpPr>
          <p:nvPr>
            <p:ph type="title"/>
          </p:nvPr>
        </p:nvSpPr>
        <p:spPr>
          <a:xfrm>
            <a:off x="838200" y="339958"/>
            <a:ext cx="10515600" cy="1325563"/>
          </a:xfrm>
        </p:spPr>
        <p:txBody>
          <a:bodyPr>
            <a:normAutofit/>
          </a:bodyPr>
          <a:lstStyle/>
          <a:p>
            <a:r>
              <a:rPr lang="uk-UA" sz="2400" dirty="0" err="1"/>
              <a:t>Кроме</a:t>
            </a:r>
            <a:r>
              <a:rPr lang="uk-UA" sz="2400" dirty="0"/>
              <a:t> служебок </a:t>
            </a:r>
            <a:r>
              <a:rPr lang="uk-UA" sz="2400" dirty="0" err="1"/>
              <a:t>можно</a:t>
            </a:r>
            <a:r>
              <a:rPr lang="uk-UA" sz="2400" dirty="0"/>
              <a:t> </a:t>
            </a:r>
            <a:r>
              <a:rPr lang="uk-UA" sz="2400" dirty="0" err="1"/>
              <a:t>создавать</a:t>
            </a:r>
            <a:r>
              <a:rPr lang="uk-UA" sz="2400" dirty="0"/>
              <a:t> </a:t>
            </a:r>
            <a:r>
              <a:rPr lang="uk-UA" sz="2400" dirty="0" err="1"/>
              <a:t>сообщения</a:t>
            </a:r>
            <a:endParaRPr lang="ru-RU" sz="2400" dirty="0"/>
          </a:p>
        </p:txBody>
      </p:sp>
      <p:pic>
        <p:nvPicPr>
          <p:cNvPr id="5" name="Объект 4">
            <a:extLst>
              <a:ext uri="{FF2B5EF4-FFF2-40B4-BE49-F238E27FC236}">
                <a16:creationId xmlns:a16="http://schemas.microsoft.com/office/drawing/2014/main" id="{736C9EBB-9426-4A1E-BA2B-11AD9FA6B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7" y="1439730"/>
            <a:ext cx="8828546" cy="4966057"/>
          </a:xfrm>
        </p:spPr>
      </p:pic>
    </p:spTree>
    <p:extLst>
      <p:ext uri="{BB962C8B-B14F-4D97-AF65-F5344CB8AC3E}">
        <p14:creationId xmlns:p14="http://schemas.microsoft.com/office/powerpoint/2010/main" val="2388772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F0BBA-E2D7-42D1-8953-9DCAD01D88FA}"/>
              </a:ext>
            </a:extLst>
          </p:cNvPr>
          <p:cNvSpPr>
            <a:spLocks noGrp="1"/>
          </p:cNvSpPr>
          <p:nvPr>
            <p:ph type="title"/>
          </p:nvPr>
        </p:nvSpPr>
        <p:spPr>
          <a:xfrm>
            <a:off x="838200" y="365126"/>
            <a:ext cx="10515600" cy="691888"/>
          </a:xfrm>
        </p:spPr>
        <p:txBody>
          <a:bodyPr>
            <a:normAutofit fontScale="90000"/>
          </a:bodyPr>
          <a:lstStyle/>
          <a:p>
            <a:r>
              <a:rPr lang="ru-RU" dirty="0"/>
              <a:t>Предыстория</a:t>
            </a:r>
          </a:p>
        </p:txBody>
      </p:sp>
      <p:sp>
        <p:nvSpPr>
          <p:cNvPr id="3" name="Объект 2">
            <a:extLst>
              <a:ext uri="{FF2B5EF4-FFF2-40B4-BE49-F238E27FC236}">
                <a16:creationId xmlns:a16="http://schemas.microsoft.com/office/drawing/2014/main" id="{125BA1C5-41FF-4116-A513-676D31943916}"/>
              </a:ext>
            </a:extLst>
          </p:cNvPr>
          <p:cNvSpPr>
            <a:spLocks noGrp="1"/>
          </p:cNvSpPr>
          <p:nvPr>
            <p:ph idx="1"/>
          </p:nvPr>
        </p:nvSpPr>
        <p:spPr>
          <a:xfrm>
            <a:off x="838200" y="989901"/>
            <a:ext cx="10515600" cy="5187062"/>
          </a:xfrm>
        </p:spPr>
        <p:txBody>
          <a:bodyPr>
            <a:normAutofit/>
          </a:bodyPr>
          <a:lstStyle/>
          <a:p>
            <a:r>
              <a:rPr lang="ru-RU" sz="1600" dirty="0"/>
              <a:t>Почему именно документооборот? В моей компании мы его разработали на 1с и у меня как бы было ТЗ. Точнее вид, к которому нужно было стремиться</a:t>
            </a:r>
            <a:r>
              <a:rPr lang="en-US" sz="1600" dirty="0"/>
              <a:t>. </a:t>
            </a:r>
            <a:r>
              <a:rPr lang="ru-RU" sz="1600" dirty="0"/>
              <a:t>На картинках покажу как выглядит. Главное окно пользователя:</a:t>
            </a:r>
            <a:endParaRPr lang="en-US" sz="1600" dirty="0"/>
          </a:p>
          <a:p>
            <a:endParaRPr lang="en-US" sz="1600" dirty="0"/>
          </a:p>
          <a:p>
            <a:endParaRPr lang="ru-RU" sz="1600" dirty="0"/>
          </a:p>
          <a:p>
            <a:endParaRPr lang="ru-RU" sz="1600" dirty="0"/>
          </a:p>
        </p:txBody>
      </p:sp>
      <p:graphicFrame>
        <p:nvGraphicFramePr>
          <p:cNvPr id="4" name="Объект 3">
            <a:extLst>
              <a:ext uri="{FF2B5EF4-FFF2-40B4-BE49-F238E27FC236}">
                <a16:creationId xmlns:a16="http://schemas.microsoft.com/office/drawing/2014/main" id="{2D44CD22-F08D-4050-A4FA-26EF4C3335E0}"/>
              </a:ext>
            </a:extLst>
          </p:cNvPr>
          <p:cNvGraphicFramePr>
            <a:graphicFrameLocks noChangeAspect="1"/>
          </p:cNvGraphicFramePr>
          <p:nvPr>
            <p:extLst>
              <p:ext uri="{D42A27DB-BD31-4B8C-83A1-F6EECF244321}">
                <p14:modId xmlns:p14="http://schemas.microsoft.com/office/powerpoint/2010/main" val="3858165709"/>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092" name="Точечный рисунок" r:id="rId3" imgW="0" imgH="0" progId="Paint.Picture">
                  <p:embed/>
                </p:oleObj>
              </mc:Choice>
              <mc:Fallback>
                <p:oleObj name="Точечный рисунок" r:id="rId3" imgW="0" imgH="0" progId="Paint.Picture">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7" name="Рисунок 6">
            <a:extLst>
              <a:ext uri="{FF2B5EF4-FFF2-40B4-BE49-F238E27FC236}">
                <a16:creationId xmlns:a16="http://schemas.microsoft.com/office/drawing/2014/main" id="{E312235C-5EA7-400D-85BE-24A664425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22" y="1681789"/>
            <a:ext cx="10466214" cy="4809498"/>
          </a:xfrm>
          <a:prstGeom prst="rect">
            <a:avLst/>
          </a:prstGeom>
        </p:spPr>
      </p:pic>
    </p:spTree>
    <p:extLst>
      <p:ext uri="{BB962C8B-B14F-4D97-AF65-F5344CB8AC3E}">
        <p14:creationId xmlns:p14="http://schemas.microsoft.com/office/powerpoint/2010/main" val="3213278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3D745C-F207-4F9E-A285-F1BE98EA09CA}"/>
              </a:ext>
            </a:extLst>
          </p:cNvPr>
          <p:cNvSpPr>
            <a:spLocks noGrp="1"/>
          </p:cNvSpPr>
          <p:nvPr>
            <p:ph type="title"/>
          </p:nvPr>
        </p:nvSpPr>
        <p:spPr/>
        <p:txBody>
          <a:bodyPr>
            <a:normAutofit fontScale="90000"/>
          </a:bodyPr>
          <a:lstStyle/>
          <a:p>
            <a:r>
              <a:rPr lang="ru-RU" sz="2400" dirty="0"/>
              <a:t>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a:t>
            </a:r>
            <a:r>
              <a:rPr lang="ru-RU" sz="2400" dirty="0" err="1"/>
              <a:t>Може</a:t>
            </a:r>
            <a:r>
              <a:rPr lang="uk-UA" sz="2400" dirty="0"/>
              <a:t>м</a:t>
            </a:r>
            <a:r>
              <a:rPr lang="ru-RU" sz="2400" dirty="0"/>
              <a:t> «Сохранить как черновик» чтобы отправить позже</a:t>
            </a:r>
          </a:p>
        </p:txBody>
      </p:sp>
      <p:pic>
        <p:nvPicPr>
          <p:cNvPr id="5" name="Объект 4">
            <a:extLst>
              <a:ext uri="{FF2B5EF4-FFF2-40B4-BE49-F238E27FC236}">
                <a16:creationId xmlns:a16="http://schemas.microsoft.com/office/drawing/2014/main" id="{CC8099CF-D7C3-4E21-8517-71688BCC3D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0791"/>
            <a:ext cx="8305800" cy="4672013"/>
          </a:xfrm>
        </p:spPr>
      </p:pic>
    </p:spTree>
    <p:extLst>
      <p:ext uri="{BB962C8B-B14F-4D97-AF65-F5344CB8AC3E}">
        <p14:creationId xmlns:p14="http://schemas.microsoft.com/office/powerpoint/2010/main" val="2814986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669767-7E2A-46B4-844C-AEACE613FD7D}"/>
              </a:ext>
            </a:extLst>
          </p:cNvPr>
          <p:cNvSpPr>
            <a:spLocks noGrp="1"/>
          </p:cNvSpPr>
          <p:nvPr>
            <p:ph type="title"/>
          </p:nvPr>
        </p:nvSpPr>
        <p:spPr/>
        <p:txBody>
          <a:bodyPr>
            <a:normAutofit/>
          </a:bodyPr>
          <a:lstStyle/>
          <a:p>
            <a:r>
              <a:rPr lang="uk-UA" sz="2400" dirty="0"/>
              <a:t>В</a:t>
            </a:r>
            <a:r>
              <a:rPr lang="ru-RU" sz="2400" dirty="0"/>
              <a:t>ы</a:t>
            </a:r>
            <a:r>
              <a:rPr lang="uk-UA" sz="2400" dirty="0"/>
              <a:t>бор «Кому» </a:t>
            </a:r>
            <a:r>
              <a:rPr lang="uk-UA" sz="2400" dirty="0" err="1"/>
              <a:t>возможен</a:t>
            </a:r>
            <a:r>
              <a:rPr lang="uk-UA" sz="2400" dirty="0"/>
              <a:t> </a:t>
            </a:r>
            <a:r>
              <a:rPr lang="uk-UA" sz="2400" dirty="0" err="1"/>
              <a:t>как</a:t>
            </a:r>
            <a:r>
              <a:rPr lang="uk-UA" sz="2400" dirty="0"/>
              <a:t> по </a:t>
            </a:r>
            <a:r>
              <a:rPr lang="uk-UA" sz="2400" dirty="0" err="1"/>
              <a:t>кнопке</a:t>
            </a:r>
            <a:r>
              <a:rPr lang="uk-UA" sz="2400" dirty="0"/>
              <a:t> «</a:t>
            </a:r>
            <a:r>
              <a:rPr lang="uk-UA" sz="2400" dirty="0" err="1"/>
              <a:t>Выбрать</a:t>
            </a:r>
            <a:r>
              <a:rPr lang="uk-UA" sz="2400" dirty="0"/>
              <a:t> кому», так и </a:t>
            </a:r>
            <a:r>
              <a:rPr lang="uk-UA" sz="2400" dirty="0" err="1"/>
              <a:t>стрелками</a:t>
            </a:r>
            <a:r>
              <a:rPr lang="uk-UA" sz="2400" dirty="0"/>
              <a:t> вверх, </a:t>
            </a:r>
            <a:r>
              <a:rPr lang="uk-UA" sz="2400" dirty="0" err="1"/>
              <a:t>вних</a:t>
            </a:r>
            <a:r>
              <a:rPr lang="uk-UA" sz="2400" dirty="0"/>
              <a:t>, </a:t>
            </a:r>
            <a:r>
              <a:rPr lang="en-US" sz="2400" dirty="0"/>
              <a:t>Enter</a:t>
            </a:r>
            <a:r>
              <a:rPr lang="uk-UA" sz="2400" dirty="0"/>
              <a:t>, а </a:t>
            </a:r>
            <a:r>
              <a:rPr lang="uk-UA" sz="2400" dirty="0" err="1"/>
              <a:t>также</a:t>
            </a:r>
            <a:r>
              <a:rPr lang="uk-UA" sz="2400" dirty="0"/>
              <a:t> </a:t>
            </a:r>
            <a:r>
              <a:rPr lang="ru-RU" sz="2400" dirty="0" err="1"/>
              <a:t>автоподбором</a:t>
            </a:r>
            <a:r>
              <a:rPr lang="ru-RU" sz="2400" dirty="0"/>
              <a:t> в поле «Кому»</a:t>
            </a:r>
          </a:p>
        </p:txBody>
      </p:sp>
      <p:pic>
        <p:nvPicPr>
          <p:cNvPr id="5" name="Объект 4">
            <a:extLst>
              <a:ext uri="{FF2B5EF4-FFF2-40B4-BE49-F238E27FC236}">
                <a16:creationId xmlns:a16="http://schemas.microsoft.com/office/drawing/2014/main" id="{2D6CB38C-7975-4DDA-A9D7-32C96FD6A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6130"/>
            <a:ext cx="9127921" cy="5134455"/>
          </a:xfrm>
        </p:spPr>
      </p:pic>
    </p:spTree>
    <p:extLst>
      <p:ext uri="{BB962C8B-B14F-4D97-AF65-F5344CB8AC3E}">
        <p14:creationId xmlns:p14="http://schemas.microsoft.com/office/powerpoint/2010/main" val="410014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A6911-9281-41C9-90D2-856588933CE4}"/>
              </a:ext>
            </a:extLst>
          </p:cNvPr>
          <p:cNvSpPr>
            <a:spLocks noGrp="1"/>
          </p:cNvSpPr>
          <p:nvPr>
            <p:ph type="title"/>
          </p:nvPr>
        </p:nvSpPr>
        <p:spPr/>
        <p:txBody>
          <a:bodyPr>
            <a:normAutofit/>
          </a:bodyPr>
          <a:lstStyle/>
          <a:p>
            <a:r>
              <a:rPr lang="uk-UA" sz="2400" dirty="0" err="1"/>
              <a:t>Под</a:t>
            </a:r>
            <a:r>
              <a:rPr lang="uk-UA" sz="2400" dirty="0"/>
              <a:t> полем «Кому» </a:t>
            </a:r>
            <a:r>
              <a:rPr lang="uk-UA" sz="2400" dirty="0" err="1"/>
              <a:t>появляется</a:t>
            </a:r>
            <a:r>
              <a:rPr lang="uk-UA" sz="2400" dirty="0"/>
              <a:t> список </a:t>
            </a:r>
            <a:r>
              <a:rPr lang="ru-RU" sz="2400" dirty="0"/>
              <a:t>сотрудников, которым будет отправлено сообщение. Нажав на крестик рядом с ФИО можно убрать сотрудника из списка получателей. Отправляем сообщение</a:t>
            </a:r>
          </a:p>
        </p:txBody>
      </p:sp>
      <p:pic>
        <p:nvPicPr>
          <p:cNvPr id="5" name="Объект 4">
            <a:extLst>
              <a:ext uri="{FF2B5EF4-FFF2-40B4-BE49-F238E27FC236}">
                <a16:creationId xmlns:a16="http://schemas.microsoft.com/office/drawing/2014/main" id="{E27BAADB-0B87-479C-B477-FF28BCEA7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7903"/>
            <a:ext cx="9711706" cy="4574972"/>
          </a:xfrm>
        </p:spPr>
      </p:pic>
    </p:spTree>
    <p:extLst>
      <p:ext uri="{BB962C8B-B14F-4D97-AF65-F5344CB8AC3E}">
        <p14:creationId xmlns:p14="http://schemas.microsoft.com/office/powerpoint/2010/main" val="1902623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BC8F21-B511-4607-9848-0FA280D1EAFD}"/>
              </a:ext>
            </a:extLst>
          </p:cNvPr>
          <p:cNvSpPr>
            <a:spLocks noGrp="1"/>
          </p:cNvSpPr>
          <p:nvPr>
            <p:ph type="title"/>
          </p:nvPr>
        </p:nvSpPr>
        <p:spPr/>
        <p:txBody>
          <a:bodyPr>
            <a:normAutofit/>
          </a:bodyPr>
          <a:lstStyle/>
          <a:p>
            <a:r>
              <a:rPr lang="ru-RU" sz="2000" dirty="0"/>
              <a:t>Отправленное сообщение появляется сразу в всех получателей. Если одним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a:t>
            </a:r>
          </a:p>
        </p:txBody>
      </p:sp>
      <p:pic>
        <p:nvPicPr>
          <p:cNvPr id="5" name="Объект 4">
            <a:extLst>
              <a:ext uri="{FF2B5EF4-FFF2-40B4-BE49-F238E27FC236}">
                <a16:creationId xmlns:a16="http://schemas.microsoft.com/office/drawing/2014/main" id="{CC9F598A-0CC6-42CC-9E95-5CB6753D7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1" y="1690687"/>
            <a:ext cx="9013104" cy="5069871"/>
          </a:xfrm>
        </p:spPr>
      </p:pic>
    </p:spTree>
    <p:extLst>
      <p:ext uri="{BB962C8B-B14F-4D97-AF65-F5344CB8AC3E}">
        <p14:creationId xmlns:p14="http://schemas.microsoft.com/office/powerpoint/2010/main" val="307576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38E0DC-B58C-4ADD-91C7-FAD2A657D778}"/>
              </a:ext>
            </a:extLst>
          </p:cNvPr>
          <p:cNvSpPr>
            <a:spLocks noGrp="1"/>
          </p:cNvSpPr>
          <p:nvPr>
            <p:ph type="title"/>
          </p:nvPr>
        </p:nvSpPr>
        <p:spPr>
          <a:xfrm>
            <a:off x="838200" y="365126"/>
            <a:ext cx="10515600" cy="1044224"/>
          </a:xfrm>
        </p:spPr>
        <p:txBody>
          <a:bodyPr>
            <a:normAutofit fontScale="90000"/>
          </a:bodyPr>
          <a:lstStyle/>
          <a:p>
            <a:r>
              <a:rPr lang="ru-RU" sz="2000" dirty="0"/>
              <a:t>Откроем сообщение</a:t>
            </a:r>
            <a:r>
              <a:rPr lang="en-US" sz="2000" dirty="0"/>
              <a:t>. </a:t>
            </a:r>
            <a:r>
              <a:rPr lang="ru-RU" sz="2000" dirty="0"/>
              <a:t>В </a:t>
            </a:r>
            <a:r>
              <a:rPr lang="ru-RU" sz="2000" dirty="0" err="1"/>
              <a:t>менюшке</a:t>
            </a:r>
            <a:r>
              <a:rPr lang="ru-RU" sz="2000" dirty="0"/>
              <a:t>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a:t>
            </a:r>
          </a:p>
        </p:txBody>
      </p:sp>
      <p:pic>
        <p:nvPicPr>
          <p:cNvPr id="5" name="Объект 4">
            <a:extLst>
              <a:ext uri="{FF2B5EF4-FFF2-40B4-BE49-F238E27FC236}">
                <a16:creationId xmlns:a16="http://schemas.microsoft.com/office/drawing/2014/main" id="{9778165A-25F0-4D62-994B-76A8B2D53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81677"/>
            <a:ext cx="8481969" cy="4771108"/>
          </a:xfrm>
        </p:spPr>
      </p:pic>
    </p:spTree>
    <p:extLst>
      <p:ext uri="{BB962C8B-B14F-4D97-AF65-F5344CB8AC3E}">
        <p14:creationId xmlns:p14="http://schemas.microsoft.com/office/powerpoint/2010/main" val="2351760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5D562F-CC56-48E2-B063-BC141AA3DF62}"/>
              </a:ext>
            </a:extLst>
          </p:cNvPr>
          <p:cNvSpPr>
            <a:spLocks noGrp="1"/>
          </p:cNvSpPr>
          <p:nvPr>
            <p:ph type="title"/>
          </p:nvPr>
        </p:nvSpPr>
        <p:spPr/>
        <p:txBody>
          <a:bodyPr/>
          <a:lstStyle/>
          <a:p>
            <a:r>
              <a:rPr lang="ru-RU" dirty="0"/>
              <a:t>Главное меню после просмотра сообщения</a:t>
            </a:r>
          </a:p>
        </p:txBody>
      </p:sp>
      <p:pic>
        <p:nvPicPr>
          <p:cNvPr id="5" name="Объект 4">
            <a:extLst>
              <a:ext uri="{FF2B5EF4-FFF2-40B4-BE49-F238E27FC236}">
                <a16:creationId xmlns:a16="http://schemas.microsoft.com/office/drawing/2014/main" id="{18FC9C0F-53DB-4A83-AA9C-3FD83B415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1" y="1498455"/>
            <a:ext cx="9080216" cy="5107622"/>
          </a:xfrm>
        </p:spPr>
      </p:pic>
    </p:spTree>
    <p:extLst>
      <p:ext uri="{BB962C8B-B14F-4D97-AF65-F5344CB8AC3E}">
        <p14:creationId xmlns:p14="http://schemas.microsoft.com/office/powerpoint/2010/main" val="2699702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06053C-7721-4537-989D-176A7E5B0D9B}"/>
              </a:ext>
            </a:extLst>
          </p:cNvPr>
          <p:cNvSpPr>
            <a:spLocks noGrp="1"/>
          </p:cNvSpPr>
          <p:nvPr>
            <p:ph type="title"/>
          </p:nvPr>
        </p:nvSpPr>
        <p:spPr/>
        <p:txBody>
          <a:bodyPr/>
          <a:lstStyle/>
          <a:p>
            <a:r>
              <a:rPr lang="uk-UA" dirty="0" err="1"/>
              <a:t>Работа</a:t>
            </a:r>
            <a:r>
              <a:rPr lang="uk-UA" dirty="0"/>
              <a:t> </a:t>
            </a:r>
            <a:r>
              <a:rPr lang="uk-UA" dirty="0" err="1"/>
              <a:t>со</a:t>
            </a:r>
            <a:r>
              <a:rPr lang="uk-UA" dirty="0"/>
              <a:t> </a:t>
            </a:r>
            <a:r>
              <a:rPr lang="uk-UA" dirty="0" err="1"/>
              <a:t>служебкой</a:t>
            </a:r>
            <a:r>
              <a:rPr lang="uk-UA" dirty="0"/>
              <a:t>, </a:t>
            </a:r>
            <a:r>
              <a:rPr lang="uk-UA" dirty="0" err="1"/>
              <a:t>которую</a:t>
            </a:r>
            <a:r>
              <a:rPr lang="uk-UA" dirty="0"/>
              <a:t> получили/</a:t>
            </a:r>
            <a:r>
              <a:rPr lang="uk-UA" dirty="0" err="1"/>
              <a:t>отправили</a:t>
            </a:r>
            <a:r>
              <a:rPr lang="uk-UA" dirty="0"/>
              <a:t>. </a:t>
            </a:r>
            <a:r>
              <a:rPr lang="uk-UA" dirty="0" err="1"/>
              <a:t>Откроем</a:t>
            </a:r>
            <a:r>
              <a:rPr lang="uk-UA" dirty="0"/>
              <a:t> служебку</a:t>
            </a:r>
            <a:endParaRPr lang="ru-RU" dirty="0"/>
          </a:p>
        </p:txBody>
      </p:sp>
      <p:pic>
        <p:nvPicPr>
          <p:cNvPr id="5" name="Объект 4">
            <a:extLst>
              <a:ext uri="{FF2B5EF4-FFF2-40B4-BE49-F238E27FC236}">
                <a16:creationId xmlns:a16="http://schemas.microsoft.com/office/drawing/2014/main" id="{9C78A6E9-16F9-4439-A587-96DA7912C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796" y="1750124"/>
            <a:ext cx="7735712" cy="4351338"/>
          </a:xfrm>
        </p:spPr>
      </p:pic>
    </p:spTree>
    <p:extLst>
      <p:ext uri="{BB962C8B-B14F-4D97-AF65-F5344CB8AC3E}">
        <p14:creationId xmlns:p14="http://schemas.microsoft.com/office/powerpoint/2010/main" val="422175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209A71-AD62-4333-BFA3-2AF3F7881C2E}"/>
              </a:ext>
            </a:extLst>
          </p:cNvPr>
          <p:cNvSpPr>
            <a:spLocks noGrp="1"/>
          </p:cNvSpPr>
          <p:nvPr>
            <p:ph type="title"/>
          </p:nvPr>
        </p:nvSpPr>
        <p:spPr/>
        <p:txBody>
          <a:bodyPr>
            <a:normAutofit/>
          </a:bodyPr>
          <a:lstStyle/>
          <a:p>
            <a:r>
              <a:rPr lang="ru-RU" sz="2000" dirty="0"/>
              <a:t>Нажимаем на ссылку вложений «2-2.</a:t>
            </a:r>
            <a:r>
              <a:rPr lang="en-US" sz="2000" dirty="0"/>
              <a:t>jpg</a:t>
            </a:r>
            <a:r>
              <a:rPr lang="ru-RU" sz="2000" dirty="0"/>
              <a:t>»</a:t>
            </a:r>
            <a:r>
              <a:rPr lang="en-US" sz="2000" dirty="0"/>
              <a:t> -</a:t>
            </a:r>
            <a:r>
              <a:rPr lang="ru-RU" sz="2000" dirty="0"/>
              <a:t>внизу скачанный файл. Открываем его</a:t>
            </a:r>
          </a:p>
        </p:txBody>
      </p:sp>
      <p:pic>
        <p:nvPicPr>
          <p:cNvPr id="5" name="Объект 4">
            <a:extLst>
              <a:ext uri="{FF2B5EF4-FFF2-40B4-BE49-F238E27FC236}">
                <a16:creationId xmlns:a16="http://schemas.microsoft.com/office/drawing/2014/main" id="{474DD240-1A14-4965-BE10-736562EF29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17235"/>
            <a:ext cx="8557470" cy="4813577"/>
          </a:xfrm>
        </p:spPr>
      </p:pic>
    </p:spTree>
    <p:extLst>
      <p:ext uri="{BB962C8B-B14F-4D97-AF65-F5344CB8AC3E}">
        <p14:creationId xmlns:p14="http://schemas.microsoft.com/office/powerpoint/2010/main" val="29673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DF248-9EC4-4663-AE84-B8397A9E1731}"/>
              </a:ext>
            </a:extLst>
          </p:cNvPr>
          <p:cNvSpPr>
            <a:spLocks noGrp="1"/>
          </p:cNvSpPr>
          <p:nvPr>
            <p:ph type="title"/>
          </p:nvPr>
        </p:nvSpPr>
        <p:spPr/>
        <p:txBody>
          <a:bodyPr>
            <a:normAutofit/>
          </a:bodyPr>
          <a:lstStyle/>
          <a:p>
            <a:r>
              <a:rPr lang="ru-RU" sz="2000" dirty="0"/>
              <a:t>Нажимаем кнопку «Ознакомиться». Можно написать комментарий</a:t>
            </a:r>
          </a:p>
        </p:txBody>
      </p:sp>
      <p:pic>
        <p:nvPicPr>
          <p:cNvPr id="5" name="Объект 4">
            <a:extLst>
              <a:ext uri="{FF2B5EF4-FFF2-40B4-BE49-F238E27FC236}">
                <a16:creationId xmlns:a16="http://schemas.microsoft.com/office/drawing/2014/main" id="{3C7CC11F-0F5D-4C0E-9AA5-FC830E560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6" y="1842402"/>
            <a:ext cx="8409097" cy="4730117"/>
          </a:xfrm>
        </p:spPr>
      </p:pic>
    </p:spTree>
    <p:extLst>
      <p:ext uri="{BB962C8B-B14F-4D97-AF65-F5344CB8AC3E}">
        <p14:creationId xmlns:p14="http://schemas.microsoft.com/office/powerpoint/2010/main" val="686485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86A807-0337-443E-8AA0-1BAFA86650C7}"/>
              </a:ext>
            </a:extLst>
          </p:cNvPr>
          <p:cNvSpPr>
            <a:spLocks noGrp="1"/>
          </p:cNvSpPr>
          <p:nvPr>
            <p:ph type="title"/>
          </p:nvPr>
        </p:nvSpPr>
        <p:spPr/>
        <p:txBody>
          <a:bodyPr/>
          <a:lstStyle/>
          <a:p>
            <a:r>
              <a:rPr lang="ru-RU" dirty="0"/>
              <a:t>И добавить свое вложение</a:t>
            </a:r>
          </a:p>
        </p:txBody>
      </p:sp>
      <p:pic>
        <p:nvPicPr>
          <p:cNvPr id="5" name="Объект 4">
            <a:extLst>
              <a:ext uri="{FF2B5EF4-FFF2-40B4-BE49-F238E27FC236}">
                <a16:creationId xmlns:a16="http://schemas.microsoft.com/office/drawing/2014/main" id="{0E3FD603-84FB-457B-8BAA-93CDA4258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66901"/>
            <a:ext cx="8616193" cy="4846609"/>
          </a:xfrm>
        </p:spPr>
      </p:pic>
    </p:spTree>
    <p:extLst>
      <p:ext uri="{BB962C8B-B14F-4D97-AF65-F5344CB8AC3E}">
        <p14:creationId xmlns:p14="http://schemas.microsoft.com/office/powerpoint/2010/main" val="414896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08C83D8E-223D-47B9-AD68-D889BD516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923" y="2141537"/>
            <a:ext cx="7735712" cy="4351338"/>
          </a:xfrm>
        </p:spPr>
      </p:pic>
      <p:sp>
        <p:nvSpPr>
          <p:cNvPr id="6" name="Прямоугольник 5">
            <a:extLst>
              <a:ext uri="{FF2B5EF4-FFF2-40B4-BE49-F238E27FC236}">
                <a16:creationId xmlns:a16="http://schemas.microsoft.com/office/drawing/2014/main" id="{8E8023C1-3369-4230-84E1-23200563DAA9}"/>
              </a:ext>
            </a:extLst>
          </p:cNvPr>
          <p:cNvSpPr/>
          <p:nvPr/>
        </p:nvSpPr>
        <p:spPr>
          <a:xfrm>
            <a:off x="774582" y="742113"/>
            <a:ext cx="10515599" cy="1200329"/>
          </a:xfrm>
          <a:prstGeom prst="rect">
            <a:avLst/>
          </a:prstGeom>
        </p:spPr>
        <p:txBody>
          <a:bodyPr wrap="square">
            <a:spAutoFit/>
          </a:bodyPr>
          <a:lstStyle/>
          <a:p>
            <a:r>
              <a:rPr lang="ru-RU" dirty="0"/>
              <a:t>Служебная записка – просмотр, согласование (выполнение/отмена)</a:t>
            </a:r>
            <a:r>
              <a:rPr lang="uk-UA" dirty="0"/>
              <a:t>. </a:t>
            </a:r>
            <a:r>
              <a:rPr lang="uk-UA" dirty="0" err="1"/>
              <a:t>Здесь</a:t>
            </a:r>
            <a:r>
              <a:rPr lang="uk-UA" dirty="0"/>
              <a:t> </a:t>
            </a:r>
            <a:r>
              <a:rPr lang="uk-UA" dirty="0" err="1"/>
              <a:t>можно</a:t>
            </a:r>
            <a:r>
              <a:rPr lang="uk-UA" dirty="0"/>
              <a:t> </a:t>
            </a:r>
            <a:r>
              <a:rPr lang="en-US" dirty="0"/>
              <a:t> </a:t>
            </a:r>
            <a:r>
              <a:rPr lang="ru-RU" dirty="0"/>
              <a:t>поставить выполнение, посмотреть историю, отправить на другого пользователя, поместить в корзину, скачать приложенные файлы. Кроме того есть переход по ссылкам - в другую </a:t>
            </a:r>
            <a:r>
              <a:rPr lang="ru-RU" dirty="0" err="1"/>
              <a:t>служебку</a:t>
            </a:r>
            <a:r>
              <a:rPr lang="ru-RU" dirty="0"/>
              <a:t>, сообщение (не на текущей картинке)</a:t>
            </a:r>
            <a:endParaRPr lang="en-US" dirty="0"/>
          </a:p>
        </p:txBody>
      </p:sp>
    </p:spTree>
    <p:extLst>
      <p:ext uri="{BB962C8B-B14F-4D97-AF65-F5344CB8AC3E}">
        <p14:creationId xmlns:p14="http://schemas.microsoft.com/office/powerpoint/2010/main" val="947781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E45F0-AED4-479E-A446-221386786356}"/>
              </a:ext>
            </a:extLst>
          </p:cNvPr>
          <p:cNvSpPr>
            <a:spLocks noGrp="1"/>
          </p:cNvSpPr>
          <p:nvPr>
            <p:ph type="title"/>
          </p:nvPr>
        </p:nvSpPr>
        <p:spPr>
          <a:xfrm>
            <a:off x="838200" y="365126"/>
            <a:ext cx="10515600" cy="842889"/>
          </a:xfrm>
        </p:spPr>
        <p:txBody>
          <a:bodyPr>
            <a:normAutofit fontScale="90000"/>
          </a:bodyPr>
          <a:lstStyle/>
          <a:p>
            <a:r>
              <a:rPr lang="uk-UA" sz="2000" dirty="0" err="1"/>
              <a:t>Откроем</a:t>
            </a:r>
            <a:r>
              <a:rPr lang="uk-UA" sz="2000" dirty="0"/>
              <a:t> служебку </a:t>
            </a:r>
            <a:r>
              <a:rPr lang="uk-UA" sz="2000" dirty="0" err="1"/>
              <a:t>после</a:t>
            </a:r>
            <a:r>
              <a:rPr lang="uk-UA" sz="2000" dirty="0"/>
              <a:t> </a:t>
            </a:r>
            <a:r>
              <a:rPr lang="uk-UA" sz="2000" dirty="0" err="1"/>
              <a:t>ознакомления</a:t>
            </a:r>
            <a:r>
              <a:rPr lang="uk-UA" sz="2000" dirty="0"/>
              <a:t> (через кнопку «</a:t>
            </a:r>
            <a:r>
              <a:rPr lang="uk-UA" sz="2000" dirty="0" err="1"/>
              <a:t>Служебн</a:t>
            </a:r>
            <a:r>
              <a:rPr lang="ru-RU" sz="2000" dirty="0"/>
              <a:t>ы</a:t>
            </a:r>
            <a:r>
              <a:rPr lang="uk-UA" sz="2000" dirty="0"/>
              <a:t>е» в </a:t>
            </a:r>
            <a:r>
              <a:rPr lang="uk-UA" sz="2000" dirty="0" err="1"/>
              <a:t>главном</a:t>
            </a:r>
            <a:r>
              <a:rPr lang="uk-UA" sz="2000" dirty="0"/>
              <a:t> меню). </a:t>
            </a:r>
            <a:r>
              <a:rPr lang="uk-UA" sz="2000" dirty="0" err="1"/>
              <a:t>Ознакомление</a:t>
            </a:r>
            <a:r>
              <a:rPr lang="uk-UA" sz="2000" dirty="0"/>
              <a:t>, </a:t>
            </a:r>
            <a:r>
              <a:rPr lang="uk-UA" sz="2000" dirty="0" err="1"/>
              <a:t>комментарий</a:t>
            </a:r>
            <a:r>
              <a:rPr lang="uk-UA" sz="2000" dirty="0"/>
              <a:t>, </a:t>
            </a:r>
            <a:r>
              <a:rPr lang="uk-UA" sz="2000" dirty="0" err="1"/>
              <a:t>вложение</a:t>
            </a:r>
            <a:r>
              <a:rPr lang="uk-UA" sz="2000" dirty="0"/>
              <a:t> добавились внизу в </a:t>
            </a:r>
            <a:r>
              <a:rPr lang="uk-UA" sz="2000" dirty="0" err="1"/>
              <a:t>служебке</a:t>
            </a:r>
            <a:r>
              <a:rPr lang="uk-UA" sz="2000" dirty="0"/>
              <a:t> </a:t>
            </a:r>
            <a:br>
              <a:rPr lang="uk-UA" sz="2000" dirty="0"/>
            </a:br>
            <a:endParaRPr lang="ru-RU" sz="2000" dirty="0"/>
          </a:p>
        </p:txBody>
      </p:sp>
      <p:pic>
        <p:nvPicPr>
          <p:cNvPr id="5" name="Объект 4">
            <a:extLst>
              <a:ext uri="{FF2B5EF4-FFF2-40B4-BE49-F238E27FC236}">
                <a16:creationId xmlns:a16="http://schemas.microsoft.com/office/drawing/2014/main" id="{8C590B06-83DC-4EEC-877F-CDC035268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76720"/>
            <a:ext cx="9273162" cy="5216154"/>
          </a:xfrm>
        </p:spPr>
      </p:pic>
    </p:spTree>
    <p:extLst>
      <p:ext uri="{BB962C8B-B14F-4D97-AF65-F5344CB8AC3E}">
        <p14:creationId xmlns:p14="http://schemas.microsoft.com/office/powerpoint/2010/main" val="2925999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992BF-90C2-4DCA-8CCF-0E7CF8274CAA}"/>
              </a:ext>
            </a:extLst>
          </p:cNvPr>
          <p:cNvSpPr>
            <a:spLocks noGrp="1"/>
          </p:cNvSpPr>
          <p:nvPr>
            <p:ph type="title"/>
          </p:nvPr>
        </p:nvSpPr>
        <p:spPr>
          <a:xfrm>
            <a:off x="838200" y="365126"/>
            <a:ext cx="10515600" cy="876446"/>
          </a:xfrm>
        </p:spPr>
        <p:txBody>
          <a:bodyPr>
            <a:normAutofit fontScale="90000"/>
          </a:bodyPr>
          <a:lstStyle/>
          <a:p>
            <a:r>
              <a:rPr lang="uk-UA" sz="2000" dirty="0"/>
              <a:t>На </a:t>
            </a:r>
            <a:r>
              <a:rPr lang="uk-UA" sz="2000" dirty="0" err="1"/>
              <a:t>вложение</a:t>
            </a:r>
            <a:r>
              <a:rPr lang="uk-UA" sz="2000" dirty="0"/>
              <a:t> </a:t>
            </a:r>
            <a:r>
              <a:rPr lang="uk-UA" sz="2000" dirty="0" err="1"/>
              <a:t>тоже</a:t>
            </a:r>
            <a:r>
              <a:rPr lang="uk-UA" sz="2000" dirty="0"/>
              <a:t> </a:t>
            </a:r>
            <a:r>
              <a:rPr lang="uk-UA" sz="2000" dirty="0" err="1"/>
              <a:t>можно</a:t>
            </a:r>
            <a:r>
              <a:rPr lang="uk-UA" sz="2000" dirty="0"/>
              <a:t> кликнуть и </a:t>
            </a:r>
            <a:r>
              <a:rPr lang="uk-UA" sz="2000" dirty="0" err="1"/>
              <a:t>затем</a:t>
            </a:r>
            <a:r>
              <a:rPr lang="uk-UA" sz="2000" dirty="0"/>
              <a:t> </a:t>
            </a:r>
            <a:r>
              <a:rPr lang="uk-UA" sz="2000" dirty="0" err="1"/>
              <a:t>посмотреть</a:t>
            </a:r>
            <a:r>
              <a:rPr lang="uk-UA" sz="2000" dirty="0"/>
              <a:t> картинку. Вверху уже нет кнопки «</a:t>
            </a:r>
            <a:r>
              <a:rPr lang="uk-UA" sz="2000" dirty="0" err="1"/>
              <a:t>Ознакомиться</a:t>
            </a:r>
            <a:r>
              <a:rPr lang="uk-UA" sz="2000" dirty="0"/>
              <a:t>» и </a:t>
            </a:r>
            <a:r>
              <a:rPr lang="uk-UA" sz="2000" dirty="0" err="1"/>
              <a:t>др</a:t>
            </a:r>
            <a:r>
              <a:rPr lang="uk-UA" sz="2000" dirty="0"/>
              <a:t>.(</a:t>
            </a:r>
            <a:r>
              <a:rPr lang="uk-UA" sz="2000" dirty="0" err="1"/>
              <a:t>Исполнение</a:t>
            </a:r>
            <a:r>
              <a:rPr lang="uk-UA" sz="2000" dirty="0"/>
              <a:t>, </a:t>
            </a:r>
            <a:r>
              <a:rPr lang="uk-UA" sz="2000" dirty="0" err="1"/>
              <a:t>Согласование</a:t>
            </a:r>
            <a:r>
              <a:rPr lang="uk-UA" sz="2000" dirty="0"/>
              <a:t>), </a:t>
            </a:r>
            <a:r>
              <a:rPr lang="uk-UA" sz="2000" dirty="0" err="1"/>
              <a:t>т.к</a:t>
            </a:r>
            <a:r>
              <a:rPr lang="uk-UA" sz="2000" dirty="0"/>
              <a:t>. </a:t>
            </a:r>
            <a:r>
              <a:rPr lang="ru-RU" sz="2000" dirty="0"/>
              <a:t>выполнение действий со </a:t>
            </a:r>
            <a:r>
              <a:rPr lang="ru-RU" sz="2000" dirty="0" err="1"/>
              <a:t>служебкой</a:t>
            </a:r>
            <a:r>
              <a:rPr lang="ru-RU" sz="2000" dirty="0"/>
              <a:t> не предусматривается (уже </a:t>
            </a:r>
            <a:r>
              <a:rPr lang="ru-RU" sz="2000"/>
              <a:t>сделали все, что от нас хотели)</a:t>
            </a:r>
            <a:endParaRPr lang="ru-RU" sz="2000" dirty="0"/>
          </a:p>
        </p:txBody>
      </p:sp>
      <p:pic>
        <p:nvPicPr>
          <p:cNvPr id="5" name="Объект 4">
            <a:extLst>
              <a:ext uri="{FF2B5EF4-FFF2-40B4-BE49-F238E27FC236}">
                <a16:creationId xmlns:a16="http://schemas.microsoft.com/office/drawing/2014/main" id="{D8B269EB-2B21-4206-89E7-BC5B331523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13896"/>
            <a:ext cx="8745109" cy="4919124"/>
          </a:xfrm>
        </p:spPr>
      </p:pic>
    </p:spTree>
    <p:extLst>
      <p:ext uri="{BB962C8B-B14F-4D97-AF65-F5344CB8AC3E}">
        <p14:creationId xmlns:p14="http://schemas.microsoft.com/office/powerpoint/2010/main" val="1769297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6A6406-89DE-44FF-BBF4-17664BCB9F2F}"/>
              </a:ext>
            </a:extLst>
          </p:cNvPr>
          <p:cNvSpPr>
            <a:spLocks noGrp="1"/>
          </p:cNvSpPr>
          <p:nvPr>
            <p:ph type="title"/>
          </p:nvPr>
        </p:nvSpPr>
        <p:spPr>
          <a:xfrm>
            <a:off x="838200" y="365125"/>
            <a:ext cx="10515600" cy="750611"/>
          </a:xfrm>
        </p:spPr>
        <p:txBody>
          <a:bodyPr>
            <a:normAutofit/>
          </a:bodyPr>
          <a:lstStyle/>
          <a:p>
            <a:r>
              <a:rPr lang="ru-RU" sz="2400" dirty="0"/>
              <a:t>Можем отправить </a:t>
            </a:r>
            <a:r>
              <a:rPr lang="ru-RU" sz="2400" dirty="0" err="1"/>
              <a:t>служебку</a:t>
            </a:r>
            <a:r>
              <a:rPr lang="ru-RU" sz="2400" dirty="0"/>
              <a:t> еще на кого-то</a:t>
            </a:r>
          </a:p>
        </p:txBody>
      </p:sp>
      <p:pic>
        <p:nvPicPr>
          <p:cNvPr id="5" name="Объект 4">
            <a:extLst>
              <a:ext uri="{FF2B5EF4-FFF2-40B4-BE49-F238E27FC236}">
                <a16:creationId xmlns:a16="http://schemas.microsoft.com/office/drawing/2014/main" id="{C8479CD1-D128-42AF-9A63-8E61CCBB2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8649749" cy="4865484"/>
          </a:xfrm>
        </p:spPr>
      </p:pic>
    </p:spTree>
    <p:extLst>
      <p:ext uri="{BB962C8B-B14F-4D97-AF65-F5344CB8AC3E}">
        <p14:creationId xmlns:p14="http://schemas.microsoft.com/office/powerpoint/2010/main" val="3333918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E99C3-6341-4BE0-872C-F2A9F09DF42F}"/>
              </a:ext>
            </a:extLst>
          </p:cNvPr>
          <p:cNvSpPr>
            <a:spLocks noGrp="1"/>
          </p:cNvSpPr>
          <p:nvPr>
            <p:ph type="title"/>
          </p:nvPr>
        </p:nvSpPr>
        <p:spPr/>
        <p:txBody>
          <a:bodyPr>
            <a:normAutofit/>
          </a:bodyPr>
          <a:lstStyle/>
          <a:p>
            <a:r>
              <a:rPr lang="ru-RU" sz="2400" dirty="0"/>
              <a:t>Окно с выбором на кого отправлять (такое же как и при начальном создании документа). Можно написать комментарий</a:t>
            </a:r>
          </a:p>
        </p:txBody>
      </p:sp>
      <p:pic>
        <p:nvPicPr>
          <p:cNvPr id="5" name="Объект 4">
            <a:extLst>
              <a:ext uri="{FF2B5EF4-FFF2-40B4-BE49-F238E27FC236}">
                <a16:creationId xmlns:a16="http://schemas.microsoft.com/office/drawing/2014/main" id="{F75B7382-D2C7-44E4-A4CC-D83EDD309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92069"/>
            <a:ext cx="8481969" cy="4771108"/>
          </a:xfrm>
        </p:spPr>
      </p:pic>
    </p:spTree>
    <p:extLst>
      <p:ext uri="{BB962C8B-B14F-4D97-AF65-F5344CB8AC3E}">
        <p14:creationId xmlns:p14="http://schemas.microsoft.com/office/powerpoint/2010/main" val="2461044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E8037A-D3C9-45A1-BE08-C2AB78791939}"/>
              </a:ext>
            </a:extLst>
          </p:cNvPr>
          <p:cNvSpPr>
            <a:spLocks noGrp="1"/>
          </p:cNvSpPr>
          <p:nvPr>
            <p:ph type="title"/>
          </p:nvPr>
        </p:nvSpPr>
        <p:spPr/>
        <p:txBody>
          <a:bodyPr>
            <a:normAutofit fontScale="90000"/>
          </a:bodyPr>
          <a:lstStyle/>
          <a:p>
            <a:r>
              <a:rPr lang="ru-RU" sz="2400" dirty="0"/>
              <a:t>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a:t>
            </a:r>
            <a:r>
              <a:rPr lang="ru-RU" sz="2400" dirty="0" err="1"/>
              <a:t>служебку</a:t>
            </a:r>
            <a:r>
              <a:rPr lang="ru-RU" sz="2400" dirty="0"/>
              <a:t> получил. Здесь также видно кто за кем идет, кто уже просмотрел документ и на ком он «завис», т.е. кто его долго не согласовывает</a:t>
            </a:r>
          </a:p>
        </p:txBody>
      </p:sp>
      <p:pic>
        <p:nvPicPr>
          <p:cNvPr id="5" name="Объект 4">
            <a:extLst>
              <a:ext uri="{FF2B5EF4-FFF2-40B4-BE49-F238E27FC236}">
                <a16:creationId xmlns:a16="http://schemas.microsoft.com/office/drawing/2014/main" id="{86D65347-D01D-41BA-BFF3-EB894ED03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18" y="1842403"/>
            <a:ext cx="7735712" cy="4351338"/>
          </a:xfrm>
        </p:spPr>
      </p:pic>
    </p:spTree>
    <p:extLst>
      <p:ext uri="{BB962C8B-B14F-4D97-AF65-F5344CB8AC3E}">
        <p14:creationId xmlns:p14="http://schemas.microsoft.com/office/powerpoint/2010/main" val="4141004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514B6-7EBA-429A-881C-1A867D87B9A6}"/>
              </a:ext>
            </a:extLst>
          </p:cNvPr>
          <p:cNvSpPr>
            <a:spLocks noGrp="1"/>
          </p:cNvSpPr>
          <p:nvPr>
            <p:ph type="title"/>
          </p:nvPr>
        </p:nvSpPr>
        <p:spPr/>
        <p:txBody>
          <a:bodyPr>
            <a:normAutofit/>
          </a:bodyPr>
          <a:lstStyle/>
          <a:p>
            <a:r>
              <a:rPr lang="uk-UA" sz="2400" dirty="0" err="1"/>
              <a:t>Нажмем</a:t>
            </a:r>
            <a:r>
              <a:rPr lang="uk-UA" sz="2400" dirty="0"/>
              <a:t> на </a:t>
            </a:r>
            <a:r>
              <a:rPr lang="uk-UA" sz="2400" dirty="0" err="1"/>
              <a:t>красн</a:t>
            </a:r>
            <a:r>
              <a:rPr lang="ru-RU" sz="2400" dirty="0" err="1"/>
              <a:t>ый</a:t>
            </a:r>
            <a:r>
              <a:rPr lang="ru-RU" sz="2400" dirty="0"/>
              <a:t> флажок слева вверху</a:t>
            </a:r>
          </a:p>
        </p:txBody>
      </p:sp>
      <p:pic>
        <p:nvPicPr>
          <p:cNvPr id="5" name="Объект 4">
            <a:extLst>
              <a:ext uri="{FF2B5EF4-FFF2-40B4-BE49-F238E27FC236}">
                <a16:creationId xmlns:a16="http://schemas.microsoft.com/office/drawing/2014/main" id="{E63446E7-84AA-4652-AE2F-1BEA099F0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0030" y="1750124"/>
            <a:ext cx="7735712" cy="4351338"/>
          </a:xfrm>
        </p:spPr>
      </p:pic>
    </p:spTree>
    <p:extLst>
      <p:ext uri="{BB962C8B-B14F-4D97-AF65-F5344CB8AC3E}">
        <p14:creationId xmlns:p14="http://schemas.microsoft.com/office/powerpoint/2010/main" val="530147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BA91E-F674-4D63-8729-6CEB830B42CD}"/>
              </a:ext>
            </a:extLst>
          </p:cNvPr>
          <p:cNvSpPr>
            <a:spLocks noGrp="1"/>
          </p:cNvSpPr>
          <p:nvPr>
            <p:ph type="title"/>
          </p:nvPr>
        </p:nvSpPr>
        <p:spPr/>
        <p:txBody>
          <a:bodyPr>
            <a:normAutofit/>
          </a:bodyPr>
          <a:lstStyle/>
          <a:p>
            <a:r>
              <a:rPr lang="ru-RU" sz="2400" dirty="0"/>
              <a:t>После нажатия на флажок документ становится отмеченным (кнопка с черной окантовкой). Его можно посмотреть в журналах отмеченных</a:t>
            </a:r>
          </a:p>
        </p:txBody>
      </p:sp>
      <p:pic>
        <p:nvPicPr>
          <p:cNvPr id="5" name="Объект 4">
            <a:extLst>
              <a:ext uri="{FF2B5EF4-FFF2-40B4-BE49-F238E27FC236}">
                <a16:creationId xmlns:a16="http://schemas.microsoft.com/office/drawing/2014/main" id="{632FDA41-0557-41B8-B53F-9BF7FFE99D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86576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68D1-C933-4751-BBC3-4E1356681CCB}"/>
              </a:ext>
            </a:extLst>
          </p:cNvPr>
          <p:cNvSpPr>
            <a:spLocks noGrp="1"/>
          </p:cNvSpPr>
          <p:nvPr>
            <p:ph type="title"/>
          </p:nvPr>
        </p:nvSpPr>
        <p:spPr/>
        <p:txBody>
          <a:bodyPr>
            <a:normAutofit/>
          </a:bodyPr>
          <a:lstStyle/>
          <a:p>
            <a:r>
              <a:rPr lang="ru-RU" sz="3200" dirty="0"/>
              <a:t>На закладке «Отмеченные»</a:t>
            </a:r>
          </a:p>
        </p:txBody>
      </p:sp>
      <p:pic>
        <p:nvPicPr>
          <p:cNvPr id="5" name="Объект 4">
            <a:extLst>
              <a:ext uri="{FF2B5EF4-FFF2-40B4-BE49-F238E27FC236}">
                <a16:creationId xmlns:a16="http://schemas.microsoft.com/office/drawing/2014/main" id="{05BED14D-B91F-4D64-980E-64CD4C0A8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045445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843A77-FF7B-4D46-B98C-CD7AD9709E82}"/>
              </a:ext>
            </a:extLst>
          </p:cNvPr>
          <p:cNvSpPr>
            <a:spLocks noGrp="1"/>
          </p:cNvSpPr>
          <p:nvPr>
            <p:ph type="title"/>
          </p:nvPr>
        </p:nvSpPr>
        <p:spPr/>
        <p:txBody>
          <a:bodyPr>
            <a:normAutofit/>
          </a:bodyPr>
          <a:lstStyle/>
          <a:p>
            <a:r>
              <a:rPr lang="ru-RU" sz="2400" dirty="0"/>
              <a:t>И в папке «Отмеченные» в журнале служебок (попадаем из главного меню – кнопка «Служебные»)</a:t>
            </a:r>
          </a:p>
        </p:txBody>
      </p:sp>
      <p:pic>
        <p:nvPicPr>
          <p:cNvPr id="5" name="Объект 4">
            <a:extLst>
              <a:ext uri="{FF2B5EF4-FFF2-40B4-BE49-F238E27FC236}">
                <a16:creationId xmlns:a16="http://schemas.microsoft.com/office/drawing/2014/main" id="{AD161958-E5BB-4A32-8448-953E262B9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4254" y="1766902"/>
            <a:ext cx="7735712" cy="4351338"/>
          </a:xfrm>
        </p:spPr>
      </p:pic>
    </p:spTree>
    <p:extLst>
      <p:ext uri="{BB962C8B-B14F-4D97-AF65-F5344CB8AC3E}">
        <p14:creationId xmlns:p14="http://schemas.microsoft.com/office/powerpoint/2010/main" val="107006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0F6C67-BEE4-40A5-962C-827101947E5A}"/>
              </a:ext>
            </a:extLst>
          </p:cNvPr>
          <p:cNvSpPr>
            <a:spLocks noGrp="1"/>
          </p:cNvSpPr>
          <p:nvPr>
            <p:ph type="title"/>
          </p:nvPr>
        </p:nvSpPr>
        <p:spPr/>
        <p:txBody>
          <a:bodyPr>
            <a:normAutofit/>
          </a:bodyPr>
          <a:lstStyle/>
          <a:p>
            <a:r>
              <a:rPr lang="ru-RU" sz="2400" dirty="0"/>
              <a:t>Если нажать крестик вверху рядом со флажком – документ будет закрыт. Мы нажмем «Корзина» и на следующей странице посмотрим что будет</a:t>
            </a:r>
          </a:p>
        </p:txBody>
      </p:sp>
      <p:pic>
        <p:nvPicPr>
          <p:cNvPr id="5" name="Объект 4">
            <a:extLst>
              <a:ext uri="{FF2B5EF4-FFF2-40B4-BE49-F238E27FC236}">
                <a16:creationId xmlns:a16="http://schemas.microsoft.com/office/drawing/2014/main" id="{D5C34308-CF29-48C0-8A55-D0C2099BC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034" y="1766902"/>
            <a:ext cx="7735712" cy="4351338"/>
          </a:xfrm>
        </p:spPr>
      </p:pic>
    </p:spTree>
    <p:extLst>
      <p:ext uri="{BB962C8B-B14F-4D97-AF65-F5344CB8AC3E}">
        <p14:creationId xmlns:p14="http://schemas.microsoft.com/office/powerpoint/2010/main" val="25865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63BED6-53E6-4D78-8B81-A5CB603B9B81}"/>
              </a:ext>
            </a:extLst>
          </p:cNvPr>
          <p:cNvSpPr>
            <a:spLocks noGrp="1"/>
          </p:cNvSpPr>
          <p:nvPr>
            <p:ph type="title"/>
          </p:nvPr>
        </p:nvSpPr>
        <p:spPr>
          <a:xfrm>
            <a:off x="838200" y="365125"/>
            <a:ext cx="10515600" cy="717055"/>
          </a:xfrm>
        </p:spPr>
        <p:txBody>
          <a:bodyPr>
            <a:normAutofit fontScale="90000"/>
          </a:bodyPr>
          <a:lstStyle/>
          <a:p>
            <a:r>
              <a:rPr lang="ru-RU" sz="2000" dirty="0"/>
              <a:t>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a:t>
            </a:r>
          </a:p>
        </p:txBody>
      </p:sp>
      <p:pic>
        <p:nvPicPr>
          <p:cNvPr id="5" name="Объект 4">
            <a:extLst>
              <a:ext uri="{FF2B5EF4-FFF2-40B4-BE49-F238E27FC236}">
                <a16:creationId xmlns:a16="http://schemas.microsoft.com/office/drawing/2014/main" id="{E3C4E247-F56A-4E33-9922-6D80B979E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5129"/>
            <a:ext cx="10120451" cy="4692417"/>
          </a:xfrm>
        </p:spPr>
      </p:pic>
    </p:spTree>
    <p:extLst>
      <p:ext uri="{BB962C8B-B14F-4D97-AF65-F5344CB8AC3E}">
        <p14:creationId xmlns:p14="http://schemas.microsoft.com/office/powerpoint/2010/main" val="451642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DA95B8-1BDC-4015-810C-9990934D22DA}"/>
              </a:ext>
            </a:extLst>
          </p:cNvPr>
          <p:cNvSpPr>
            <a:spLocks noGrp="1"/>
          </p:cNvSpPr>
          <p:nvPr>
            <p:ph type="title"/>
          </p:nvPr>
        </p:nvSpPr>
        <p:spPr/>
        <p:txBody>
          <a:bodyPr>
            <a:normAutofit/>
          </a:bodyPr>
          <a:lstStyle/>
          <a:p>
            <a:r>
              <a:rPr lang="ru-RU" sz="2000" dirty="0"/>
              <a:t>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a:t>
            </a:r>
          </a:p>
        </p:txBody>
      </p:sp>
      <p:pic>
        <p:nvPicPr>
          <p:cNvPr id="5" name="Объект 4">
            <a:extLst>
              <a:ext uri="{FF2B5EF4-FFF2-40B4-BE49-F238E27FC236}">
                <a16:creationId xmlns:a16="http://schemas.microsoft.com/office/drawing/2014/main" id="{1A13EA46-18CD-4E34-9936-10EE01778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33944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62393E-5461-4C32-9F4F-410025C9DA82}"/>
              </a:ext>
            </a:extLst>
          </p:cNvPr>
          <p:cNvSpPr>
            <a:spLocks noGrp="1"/>
          </p:cNvSpPr>
          <p:nvPr>
            <p:ph type="title"/>
          </p:nvPr>
        </p:nvSpPr>
        <p:spPr>
          <a:xfrm>
            <a:off x="838200" y="365126"/>
            <a:ext cx="10515600" cy="1019058"/>
          </a:xfrm>
        </p:spPr>
        <p:txBody>
          <a:bodyPr>
            <a:normAutofit/>
          </a:bodyPr>
          <a:lstStyle/>
          <a:p>
            <a:r>
              <a:rPr lang="ru-RU" sz="2400" dirty="0"/>
              <a:t>Нажмем «Восстановить». Возвращаем в обычное состояние документа. После этого нажимаем «Выполнить»</a:t>
            </a:r>
          </a:p>
        </p:txBody>
      </p:sp>
      <p:pic>
        <p:nvPicPr>
          <p:cNvPr id="5" name="Объект 4">
            <a:extLst>
              <a:ext uri="{FF2B5EF4-FFF2-40B4-BE49-F238E27FC236}">
                <a16:creationId xmlns:a16="http://schemas.microsoft.com/office/drawing/2014/main" id="{8E538DB9-AB53-424D-9955-382AD893A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583" y="1557177"/>
            <a:ext cx="7735712" cy="4351338"/>
          </a:xfrm>
        </p:spPr>
      </p:pic>
    </p:spTree>
    <p:extLst>
      <p:ext uri="{BB962C8B-B14F-4D97-AF65-F5344CB8AC3E}">
        <p14:creationId xmlns:p14="http://schemas.microsoft.com/office/powerpoint/2010/main" val="440744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05AA9-8B35-41C0-A12A-C8954A1FA04F}"/>
              </a:ext>
            </a:extLst>
          </p:cNvPr>
          <p:cNvSpPr>
            <a:spLocks noGrp="1"/>
          </p:cNvSpPr>
          <p:nvPr>
            <p:ph type="title"/>
          </p:nvPr>
        </p:nvSpPr>
        <p:spPr/>
        <p:txBody>
          <a:bodyPr>
            <a:normAutofit/>
          </a:bodyPr>
          <a:lstStyle/>
          <a:p>
            <a:r>
              <a:rPr lang="uk-UA" sz="2400" dirty="0" err="1"/>
              <a:t>Если</a:t>
            </a:r>
            <a:r>
              <a:rPr lang="uk-UA" sz="2400" dirty="0"/>
              <a:t> м</a:t>
            </a:r>
            <a:r>
              <a:rPr lang="ru-RU" sz="2400" dirty="0"/>
              <a:t>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a:t>
            </a:r>
          </a:p>
        </p:txBody>
      </p:sp>
      <p:pic>
        <p:nvPicPr>
          <p:cNvPr id="5" name="Объект 4">
            <a:extLst>
              <a:ext uri="{FF2B5EF4-FFF2-40B4-BE49-F238E27FC236}">
                <a16:creationId xmlns:a16="http://schemas.microsoft.com/office/drawing/2014/main" id="{98DC1FD5-4D6F-4223-A767-8089F9551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71372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E3F1E-3B75-40B2-A657-5E28B3D1B8F7}"/>
              </a:ext>
            </a:extLst>
          </p:cNvPr>
          <p:cNvSpPr>
            <a:spLocks noGrp="1"/>
          </p:cNvSpPr>
          <p:nvPr>
            <p:ph type="title"/>
          </p:nvPr>
        </p:nvSpPr>
        <p:spPr/>
        <p:txBody>
          <a:bodyPr>
            <a:normAutofit/>
          </a:bodyPr>
          <a:lstStyle/>
          <a:p>
            <a:r>
              <a:rPr lang="ru-RU" sz="2000" dirty="0"/>
              <a:t>После нажатия «Отозвать» документ возвращается в обычное состояние</a:t>
            </a:r>
          </a:p>
        </p:txBody>
      </p:sp>
      <p:pic>
        <p:nvPicPr>
          <p:cNvPr id="5" name="Объект 4">
            <a:extLst>
              <a:ext uri="{FF2B5EF4-FFF2-40B4-BE49-F238E27FC236}">
                <a16:creationId xmlns:a16="http://schemas.microsoft.com/office/drawing/2014/main" id="{F581783E-3006-433F-BFA6-893E4003E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702660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EDCFA7-A9A2-49CE-AE69-00BE71E91705}"/>
              </a:ext>
            </a:extLst>
          </p:cNvPr>
          <p:cNvSpPr>
            <a:spLocks noGrp="1"/>
          </p:cNvSpPr>
          <p:nvPr>
            <p:ph type="title"/>
          </p:nvPr>
        </p:nvSpPr>
        <p:spPr/>
        <p:txBody>
          <a:bodyPr>
            <a:normAutofit/>
          </a:bodyPr>
          <a:lstStyle/>
          <a:p>
            <a:r>
              <a:rPr lang="ru-RU" sz="2400" dirty="0"/>
              <a:t>Опять нажмем «Корзина» и посмотрим результаты</a:t>
            </a:r>
          </a:p>
        </p:txBody>
      </p:sp>
      <p:pic>
        <p:nvPicPr>
          <p:cNvPr id="9" name="Объект 8">
            <a:extLst>
              <a:ext uri="{FF2B5EF4-FFF2-40B4-BE49-F238E27FC236}">
                <a16:creationId xmlns:a16="http://schemas.microsoft.com/office/drawing/2014/main" id="{1CB2099B-EF04-4064-8896-1F0989B07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137874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4D6B1-DAD8-46F4-A238-6300E83B6519}"/>
              </a:ext>
            </a:extLst>
          </p:cNvPr>
          <p:cNvSpPr>
            <a:spLocks noGrp="1"/>
          </p:cNvSpPr>
          <p:nvPr>
            <p:ph type="title"/>
          </p:nvPr>
        </p:nvSpPr>
        <p:spPr/>
        <p:txBody>
          <a:bodyPr>
            <a:normAutofit/>
          </a:bodyPr>
          <a:lstStyle/>
          <a:p>
            <a:r>
              <a:rPr lang="ru-RU" sz="2000" dirty="0"/>
              <a:t>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a:t>
            </a:r>
          </a:p>
        </p:txBody>
      </p:sp>
      <p:pic>
        <p:nvPicPr>
          <p:cNvPr id="5" name="Объект 4">
            <a:extLst>
              <a:ext uri="{FF2B5EF4-FFF2-40B4-BE49-F238E27FC236}">
                <a16:creationId xmlns:a16="http://schemas.microsoft.com/office/drawing/2014/main" id="{E43994D3-FC09-4FD2-9673-07C8A70AC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721236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3A4BE-0872-46C0-A6D8-91104CC4E2DC}"/>
              </a:ext>
            </a:extLst>
          </p:cNvPr>
          <p:cNvSpPr>
            <a:spLocks noGrp="1"/>
          </p:cNvSpPr>
          <p:nvPr>
            <p:ph type="title"/>
          </p:nvPr>
        </p:nvSpPr>
        <p:spPr/>
        <p:txBody>
          <a:bodyPr>
            <a:normAutofit/>
          </a:bodyPr>
          <a:lstStyle/>
          <a:p>
            <a:r>
              <a:rPr lang="ru-RU" sz="2400" dirty="0"/>
              <a:t>Еще в </a:t>
            </a:r>
            <a:r>
              <a:rPr lang="ru-RU" sz="2400" dirty="0" err="1"/>
              <a:t>служебке</a:t>
            </a:r>
            <a:r>
              <a:rPr lang="ru-RU" sz="2400" dirty="0"/>
              <a:t> есть кнопка «Отменить». Покажем как она работает</a:t>
            </a:r>
          </a:p>
        </p:txBody>
      </p:sp>
      <p:pic>
        <p:nvPicPr>
          <p:cNvPr id="5" name="Объект 4">
            <a:extLst>
              <a:ext uri="{FF2B5EF4-FFF2-40B4-BE49-F238E27FC236}">
                <a16:creationId xmlns:a16="http://schemas.microsoft.com/office/drawing/2014/main" id="{1E6D5507-327B-4900-BD63-ADA4A71DA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901845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2DDCD-59EE-490E-857B-669CEAC8AA58}"/>
              </a:ext>
            </a:extLst>
          </p:cNvPr>
          <p:cNvSpPr>
            <a:spLocks noGrp="1"/>
          </p:cNvSpPr>
          <p:nvPr>
            <p:ph type="title"/>
          </p:nvPr>
        </p:nvSpPr>
        <p:spPr/>
        <p:txBody>
          <a:bodyPr>
            <a:normAutofit/>
          </a:bodyPr>
          <a:lstStyle/>
          <a:p>
            <a:r>
              <a:rPr lang="ru-RU" sz="2400" dirty="0"/>
              <a:t>Вначале нажмем «История» - посмотрим на кого отправлена </a:t>
            </a:r>
            <a:r>
              <a:rPr lang="ru-RU" sz="2400" dirty="0" err="1"/>
              <a:t>служебка</a:t>
            </a:r>
            <a:endParaRPr lang="ru-RU" sz="2400" dirty="0"/>
          </a:p>
        </p:txBody>
      </p:sp>
      <p:pic>
        <p:nvPicPr>
          <p:cNvPr id="5" name="Объект 4">
            <a:extLst>
              <a:ext uri="{FF2B5EF4-FFF2-40B4-BE49-F238E27FC236}">
                <a16:creationId xmlns:a16="http://schemas.microsoft.com/office/drawing/2014/main" id="{DA06B9BD-0711-4F5C-BDD3-C7F2808793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25072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40B1-D19C-4635-B3EE-C4EE7394711F}"/>
              </a:ext>
            </a:extLst>
          </p:cNvPr>
          <p:cNvSpPr>
            <a:spLocks noGrp="1"/>
          </p:cNvSpPr>
          <p:nvPr>
            <p:ph type="title"/>
          </p:nvPr>
        </p:nvSpPr>
        <p:spPr>
          <a:xfrm>
            <a:off x="838200" y="365125"/>
            <a:ext cx="10515600" cy="951947"/>
          </a:xfrm>
        </p:spPr>
        <p:txBody>
          <a:bodyPr>
            <a:normAutofit fontScale="90000"/>
          </a:bodyPr>
          <a:lstStyle/>
          <a:p>
            <a:r>
              <a:rPr lang="ru-RU" sz="1800" dirty="0"/>
              <a:t>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a:t>
            </a:r>
            <a:r>
              <a:rPr lang="ru-RU" sz="1800" dirty="0" err="1"/>
              <a:t>установены</a:t>
            </a:r>
            <a:r>
              <a:rPr lang="ru-RU" sz="1800" dirty="0"/>
              <a:t> галочки и в </a:t>
            </a:r>
            <a:r>
              <a:rPr lang="ru-RU" sz="1800" dirty="0" err="1"/>
              <a:t>Чегалкин</a:t>
            </a:r>
            <a:r>
              <a:rPr lang="ru-RU" sz="1800" dirty="0"/>
              <a:t>, Журов</a:t>
            </a:r>
          </a:p>
        </p:txBody>
      </p:sp>
      <p:pic>
        <p:nvPicPr>
          <p:cNvPr id="5" name="Объект 4">
            <a:extLst>
              <a:ext uri="{FF2B5EF4-FFF2-40B4-BE49-F238E27FC236}">
                <a16:creationId xmlns:a16="http://schemas.microsoft.com/office/drawing/2014/main" id="{9BCE02C1-FB82-4B64-994B-383324DF5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246" y="1690688"/>
            <a:ext cx="8635599" cy="4857524"/>
          </a:xfrm>
        </p:spPr>
      </p:pic>
    </p:spTree>
    <p:extLst>
      <p:ext uri="{BB962C8B-B14F-4D97-AF65-F5344CB8AC3E}">
        <p14:creationId xmlns:p14="http://schemas.microsoft.com/office/powerpoint/2010/main" val="1459587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EE1E3-1D45-4148-9B11-1260DFDEF3BA}"/>
              </a:ext>
            </a:extLst>
          </p:cNvPr>
          <p:cNvSpPr>
            <a:spLocks noGrp="1"/>
          </p:cNvSpPr>
          <p:nvPr>
            <p:ph type="title"/>
          </p:nvPr>
        </p:nvSpPr>
        <p:spPr>
          <a:xfrm>
            <a:off x="838200" y="365125"/>
            <a:ext cx="10515600" cy="1027447"/>
          </a:xfrm>
        </p:spPr>
        <p:txBody>
          <a:bodyPr>
            <a:normAutofit/>
          </a:bodyPr>
          <a:lstStyle/>
          <a:p>
            <a:r>
              <a:rPr lang="ru-RU" sz="3200" dirty="0"/>
              <a:t>Нажмем галочку вверху «Установить все». Затем нажмем «Отменить»</a:t>
            </a:r>
          </a:p>
        </p:txBody>
      </p:sp>
      <p:pic>
        <p:nvPicPr>
          <p:cNvPr id="5" name="Объект 4">
            <a:extLst>
              <a:ext uri="{FF2B5EF4-FFF2-40B4-BE49-F238E27FC236}">
                <a16:creationId xmlns:a16="http://schemas.microsoft.com/office/drawing/2014/main" id="{2A226128-3364-45F8-B9DA-909757971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8940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6AE596-7B78-4ECF-8F9C-A5279ADBB7DF}"/>
              </a:ext>
            </a:extLst>
          </p:cNvPr>
          <p:cNvSpPr>
            <a:spLocks noGrp="1"/>
          </p:cNvSpPr>
          <p:nvPr>
            <p:ph type="title"/>
          </p:nvPr>
        </p:nvSpPr>
        <p:spPr>
          <a:xfrm>
            <a:off x="838200" y="365125"/>
            <a:ext cx="10515600" cy="1161671"/>
          </a:xfrm>
        </p:spPr>
        <p:txBody>
          <a:bodyPr>
            <a:normAutofit/>
          </a:bodyPr>
          <a:lstStyle/>
          <a:p>
            <a:r>
              <a:rPr lang="uk-UA" sz="2400" dirty="0"/>
              <a:t>Панель </a:t>
            </a:r>
            <a:r>
              <a:rPr lang="uk-UA" sz="2400" dirty="0" err="1"/>
              <a:t>администратора</a:t>
            </a:r>
            <a:r>
              <a:rPr lang="uk-UA" sz="2400" dirty="0"/>
              <a:t> </a:t>
            </a:r>
            <a:r>
              <a:rPr lang="ru-RU" sz="2400" dirty="0"/>
              <a:t>выглядит так. Администратор имеет доступ ко всему, но он не отправляет документы</a:t>
            </a:r>
          </a:p>
        </p:txBody>
      </p:sp>
      <p:pic>
        <p:nvPicPr>
          <p:cNvPr id="5" name="Объект 4">
            <a:extLst>
              <a:ext uri="{FF2B5EF4-FFF2-40B4-BE49-F238E27FC236}">
                <a16:creationId xmlns:a16="http://schemas.microsoft.com/office/drawing/2014/main" id="{B61733C7-F2CB-4C6F-ADD0-CCDC8A96A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465" y="1690688"/>
            <a:ext cx="7735712" cy="4351338"/>
          </a:xfrm>
        </p:spPr>
      </p:pic>
    </p:spTree>
    <p:extLst>
      <p:ext uri="{BB962C8B-B14F-4D97-AF65-F5344CB8AC3E}">
        <p14:creationId xmlns:p14="http://schemas.microsoft.com/office/powerpoint/2010/main" val="3755665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776A79-7D7B-4702-BF92-33D74BF51B11}"/>
              </a:ext>
            </a:extLst>
          </p:cNvPr>
          <p:cNvSpPr>
            <a:spLocks noGrp="1"/>
          </p:cNvSpPr>
          <p:nvPr>
            <p:ph type="title"/>
          </p:nvPr>
        </p:nvSpPr>
        <p:spPr>
          <a:xfrm>
            <a:off x="838200" y="365125"/>
            <a:ext cx="10515600" cy="985503"/>
          </a:xfrm>
        </p:spPr>
        <p:txBody>
          <a:bodyPr>
            <a:normAutofit/>
          </a:bodyPr>
          <a:lstStyle/>
          <a:p>
            <a:r>
              <a:rPr lang="ru-RU" sz="2400" dirty="0"/>
              <a:t>После этого документ можно посмотреть в папке «Входящие»</a:t>
            </a:r>
          </a:p>
        </p:txBody>
      </p:sp>
      <p:pic>
        <p:nvPicPr>
          <p:cNvPr id="5" name="Объект 4">
            <a:extLst>
              <a:ext uri="{FF2B5EF4-FFF2-40B4-BE49-F238E27FC236}">
                <a16:creationId xmlns:a16="http://schemas.microsoft.com/office/drawing/2014/main" id="{00C2DFCA-D867-40B7-960A-0C7F66EA5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4530" y="1716569"/>
            <a:ext cx="7735712" cy="4351338"/>
          </a:xfrm>
        </p:spPr>
      </p:pic>
    </p:spTree>
    <p:extLst>
      <p:ext uri="{BB962C8B-B14F-4D97-AF65-F5344CB8AC3E}">
        <p14:creationId xmlns:p14="http://schemas.microsoft.com/office/powerpoint/2010/main" val="1164029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C65D-9EC5-499B-97E0-A3B7CE0F9CF2}"/>
              </a:ext>
            </a:extLst>
          </p:cNvPr>
          <p:cNvSpPr>
            <a:spLocks noGrp="1"/>
          </p:cNvSpPr>
          <p:nvPr>
            <p:ph type="title"/>
          </p:nvPr>
        </p:nvSpPr>
        <p:spPr/>
        <p:txBody>
          <a:bodyPr/>
          <a:lstStyle/>
          <a:p>
            <a:r>
              <a:rPr lang="ru-RU" dirty="0"/>
              <a:t>Зайдем в документ</a:t>
            </a:r>
          </a:p>
        </p:txBody>
      </p:sp>
      <p:pic>
        <p:nvPicPr>
          <p:cNvPr id="5" name="Объект 4">
            <a:extLst>
              <a:ext uri="{FF2B5EF4-FFF2-40B4-BE49-F238E27FC236}">
                <a16:creationId xmlns:a16="http://schemas.microsoft.com/office/drawing/2014/main" id="{A896ED85-004A-4ED7-9A62-B7D42201AD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28090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3B17E-FB2C-428A-8E3A-EAC680E83FBA}"/>
              </a:ext>
            </a:extLst>
          </p:cNvPr>
          <p:cNvSpPr>
            <a:spLocks noGrp="1"/>
          </p:cNvSpPr>
          <p:nvPr>
            <p:ph type="title"/>
          </p:nvPr>
        </p:nvSpPr>
        <p:spPr/>
        <p:txBody>
          <a:bodyPr>
            <a:normAutofit/>
          </a:bodyPr>
          <a:lstStyle/>
          <a:p>
            <a:r>
              <a:rPr lang="ru-RU" sz="2400" dirty="0"/>
              <a:t>Нажмем «История». 1 сотрудник уже согласовал (было до отмены), ниже – отмена процесса</a:t>
            </a:r>
          </a:p>
        </p:txBody>
      </p:sp>
      <p:pic>
        <p:nvPicPr>
          <p:cNvPr id="5" name="Объект 4">
            <a:extLst>
              <a:ext uri="{FF2B5EF4-FFF2-40B4-BE49-F238E27FC236}">
                <a16:creationId xmlns:a16="http://schemas.microsoft.com/office/drawing/2014/main" id="{F4D0F671-68B7-4DE3-9D53-FC0D6F456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67568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33C79-F4FC-4087-A196-118D23266475}"/>
              </a:ext>
            </a:extLst>
          </p:cNvPr>
          <p:cNvSpPr>
            <a:spLocks noGrp="1"/>
          </p:cNvSpPr>
          <p:nvPr>
            <p:ph type="title"/>
          </p:nvPr>
        </p:nvSpPr>
        <p:spPr/>
        <p:txBody>
          <a:bodyPr>
            <a:normAutofit/>
          </a:bodyPr>
          <a:lstStyle/>
          <a:p>
            <a:r>
              <a:rPr lang="ru-RU" sz="2800" dirty="0"/>
              <a:t>Отмена доступна только для того, кто стартовал процесс. Зайдем под другим пользователем</a:t>
            </a:r>
          </a:p>
        </p:txBody>
      </p:sp>
      <p:pic>
        <p:nvPicPr>
          <p:cNvPr id="5" name="Объект 4">
            <a:extLst>
              <a:ext uri="{FF2B5EF4-FFF2-40B4-BE49-F238E27FC236}">
                <a16:creationId xmlns:a16="http://schemas.microsoft.com/office/drawing/2014/main" id="{0AAAC3F8-0440-4166-9DD8-66072CD3A3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246310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67D03A-A9C0-4055-AD2B-492D227F1B9A}"/>
              </a:ext>
            </a:extLst>
          </p:cNvPr>
          <p:cNvSpPr>
            <a:spLocks noGrp="1"/>
          </p:cNvSpPr>
          <p:nvPr>
            <p:ph type="title"/>
          </p:nvPr>
        </p:nvSpPr>
        <p:spPr/>
        <p:txBody>
          <a:bodyPr>
            <a:normAutofit/>
          </a:bodyPr>
          <a:lstStyle/>
          <a:p>
            <a:r>
              <a:rPr lang="ru-RU" sz="2800" dirty="0"/>
              <a:t>Зайдем в документ, который пришел данному сотруднику</a:t>
            </a:r>
          </a:p>
        </p:txBody>
      </p:sp>
      <p:pic>
        <p:nvPicPr>
          <p:cNvPr id="5" name="Объект 4">
            <a:extLst>
              <a:ext uri="{FF2B5EF4-FFF2-40B4-BE49-F238E27FC236}">
                <a16:creationId xmlns:a16="http://schemas.microsoft.com/office/drawing/2014/main" id="{B24AAEFF-0230-48FE-8042-E1F0DD436C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70685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C8EE3-F7C5-4535-AAF9-54B46100F12B}"/>
              </a:ext>
            </a:extLst>
          </p:cNvPr>
          <p:cNvSpPr>
            <a:spLocks noGrp="1"/>
          </p:cNvSpPr>
          <p:nvPr>
            <p:ph type="title"/>
          </p:nvPr>
        </p:nvSpPr>
        <p:spPr/>
        <p:txBody>
          <a:bodyPr>
            <a:normAutofit/>
          </a:bodyPr>
          <a:lstStyle/>
          <a:p>
            <a:r>
              <a:rPr lang="ru-RU" sz="2800" dirty="0"/>
              <a:t>Нажмем «История». Бизнес процесс не окончен, но кнопки «Отменить» вверху нет, т.к. этот сотрудник не является инициатором </a:t>
            </a:r>
            <a:r>
              <a:rPr lang="ru-RU" sz="2800"/>
              <a:t>бизнес процесса</a:t>
            </a:r>
            <a:endParaRPr lang="ru-RU" sz="2800" dirty="0"/>
          </a:p>
        </p:txBody>
      </p:sp>
      <p:pic>
        <p:nvPicPr>
          <p:cNvPr id="5" name="Объект 4">
            <a:extLst>
              <a:ext uri="{FF2B5EF4-FFF2-40B4-BE49-F238E27FC236}">
                <a16:creationId xmlns:a16="http://schemas.microsoft.com/office/drawing/2014/main" id="{AF092864-42DD-40E4-85E1-A3A2DADF9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62700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1B2D31-D34C-4C6E-8D1A-A938DD4C5219}"/>
              </a:ext>
            </a:extLst>
          </p:cNvPr>
          <p:cNvSpPr>
            <a:spLocks noGrp="1"/>
          </p:cNvSpPr>
          <p:nvPr>
            <p:ph type="title"/>
          </p:nvPr>
        </p:nvSpPr>
        <p:spPr/>
        <p:txBody>
          <a:bodyPr>
            <a:normAutofit/>
          </a:bodyPr>
          <a:lstStyle/>
          <a:p>
            <a:r>
              <a:rPr lang="ru-RU" sz="2400" dirty="0"/>
              <a:t>Теперь покажем какие возможности есть на главной странице и в журналах. </a:t>
            </a:r>
          </a:p>
        </p:txBody>
      </p:sp>
      <p:pic>
        <p:nvPicPr>
          <p:cNvPr id="8" name="Объект 7">
            <a:extLst>
              <a:ext uri="{FF2B5EF4-FFF2-40B4-BE49-F238E27FC236}">
                <a16:creationId xmlns:a16="http://schemas.microsoft.com/office/drawing/2014/main" id="{30ABA986-D294-4543-ACA7-893096905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804" y="1473288"/>
            <a:ext cx="8652376" cy="4866962"/>
          </a:xfrm>
        </p:spPr>
      </p:pic>
    </p:spTree>
    <p:extLst>
      <p:ext uri="{BB962C8B-B14F-4D97-AF65-F5344CB8AC3E}">
        <p14:creationId xmlns:p14="http://schemas.microsoft.com/office/powerpoint/2010/main" val="2351393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A2B9E4-B1A7-47DC-ABDA-E2D408652B21}"/>
              </a:ext>
            </a:extLst>
          </p:cNvPr>
          <p:cNvSpPr>
            <a:spLocks noGrp="1"/>
          </p:cNvSpPr>
          <p:nvPr>
            <p:ph type="title"/>
          </p:nvPr>
        </p:nvSpPr>
        <p:spPr>
          <a:xfrm>
            <a:off x="838200" y="365126"/>
            <a:ext cx="10515600" cy="1258452"/>
          </a:xfrm>
        </p:spPr>
        <p:txBody>
          <a:bodyPr>
            <a:normAutofit/>
          </a:bodyPr>
          <a:lstStyle/>
          <a:p>
            <a:r>
              <a:rPr lang="ru-RU" sz="1800" dirty="0"/>
              <a:t>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a:t>
            </a:r>
            <a:r>
              <a:rPr lang="ru-RU" sz="1800" dirty="0" err="1"/>
              <a:t>скролл</a:t>
            </a:r>
            <a:r>
              <a:rPr lang="ru-RU" sz="1800" dirty="0"/>
              <a:t>. В шапке таблицы </a:t>
            </a:r>
            <a:r>
              <a:rPr lang="ru-RU" sz="1800" dirty="0" err="1"/>
              <a:t>по-умолчанию</a:t>
            </a:r>
            <a:r>
              <a:rPr lang="ru-RU" sz="1800" dirty="0"/>
              <a:t> установлена сортировка по 3-м параметрам: Тип процесса, Срок, </a:t>
            </a:r>
            <a:r>
              <a:rPr lang="ru-RU" sz="1800"/>
              <a:t>Дата отправки</a:t>
            </a:r>
            <a:endParaRPr lang="ru-RU" sz="1800" dirty="0"/>
          </a:p>
        </p:txBody>
      </p:sp>
      <p:pic>
        <p:nvPicPr>
          <p:cNvPr id="4" name="Объект 4">
            <a:extLst>
              <a:ext uri="{FF2B5EF4-FFF2-40B4-BE49-F238E27FC236}">
                <a16:creationId xmlns:a16="http://schemas.microsoft.com/office/drawing/2014/main" id="{46C271A7-108D-4775-AB77-D8DBD1054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516" y="1623577"/>
            <a:ext cx="8699383" cy="4802390"/>
          </a:xfrm>
        </p:spPr>
      </p:pic>
    </p:spTree>
    <p:extLst>
      <p:ext uri="{BB962C8B-B14F-4D97-AF65-F5344CB8AC3E}">
        <p14:creationId xmlns:p14="http://schemas.microsoft.com/office/powerpoint/2010/main" val="50202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B7E7F9-BABE-4A5C-A16C-479A90F4BC31}"/>
              </a:ext>
            </a:extLst>
          </p:cNvPr>
          <p:cNvSpPr>
            <a:spLocks noGrp="1"/>
          </p:cNvSpPr>
          <p:nvPr>
            <p:ph type="title"/>
          </p:nvPr>
        </p:nvSpPr>
        <p:spPr>
          <a:xfrm>
            <a:off x="838200" y="365126"/>
            <a:ext cx="10515600" cy="876446"/>
          </a:xfrm>
        </p:spPr>
        <p:txBody>
          <a:bodyPr>
            <a:normAutofit/>
          </a:bodyPr>
          <a:lstStyle/>
          <a:p>
            <a:r>
              <a:rPr lang="uk-UA" sz="2800" dirty="0"/>
              <a:t>Установим </a:t>
            </a:r>
            <a:r>
              <a:rPr lang="uk-UA" sz="2800" dirty="0" err="1"/>
              <a:t>сортировку</a:t>
            </a:r>
            <a:r>
              <a:rPr lang="uk-UA" sz="2800" dirty="0"/>
              <a:t> по </a:t>
            </a:r>
            <a:r>
              <a:rPr lang="uk-UA" sz="2800" dirty="0" err="1"/>
              <a:t>возрастанию</a:t>
            </a:r>
            <a:r>
              <a:rPr lang="ru-RU" sz="2800" dirty="0"/>
              <a:t> по </a:t>
            </a:r>
            <a:r>
              <a:rPr lang="uk-UA" sz="2800" dirty="0"/>
              <a:t>«</a:t>
            </a:r>
            <a:r>
              <a:rPr lang="uk-UA" sz="2800" dirty="0" err="1"/>
              <a:t>Кто</a:t>
            </a:r>
            <a:r>
              <a:rPr lang="uk-UA" sz="2800" dirty="0"/>
              <a:t>» (</a:t>
            </a:r>
            <a:r>
              <a:rPr lang="uk-UA" sz="2800" dirty="0" err="1"/>
              <a:t>отправитель</a:t>
            </a:r>
            <a:r>
              <a:rPr lang="uk-UA" sz="2800" dirty="0"/>
              <a:t> документа)</a:t>
            </a:r>
            <a:endParaRPr lang="ru-RU" sz="2800" dirty="0"/>
          </a:p>
        </p:txBody>
      </p:sp>
      <p:pic>
        <p:nvPicPr>
          <p:cNvPr id="5" name="Объект 4">
            <a:extLst>
              <a:ext uri="{FF2B5EF4-FFF2-40B4-BE49-F238E27FC236}">
                <a16:creationId xmlns:a16="http://schemas.microsoft.com/office/drawing/2014/main" id="{9BE4BE2F-98A0-4164-879B-97B451089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909" y="1404128"/>
            <a:ext cx="9046660" cy="5088746"/>
          </a:xfrm>
        </p:spPr>
      </p:pic>
    </p:spTree>
    <p:extLst>
      <p:ext uri="{BB962C8B-B14F-4D97-AF65-F5344CB8AC3E}">
        <p14:creationId xmlns:p14="http://schemas.microsoft.com/office/powerpoint/2010/main" val="1375868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69368E-BEF1-48AF-9D0B-9B465517C219}"/>
              </a:ext>
            </a:extLst>
          </p:cNvPr>
          <p:cNvSpPr>
            <a:spLocks noGrp="1"/>
          </p:cNvSpPr>
          <p:nvPr>
            <p:ph type="title"/>
          </p:nvPr>
        </p:nvSpPr>
        <p:spPr>
          <a:xfrm>
            <a:off x="838200" y="365125"/>
            <a:ext cx="10515600" cy="901613"/>
          </a:xfrm>
        </p:spPr>
        <p:txBody>
          <a:bodyPr>
            <a:normAutofit/>
          </a:bodyPr>
          <a:lstStyle/>
          <a:p>
            <a:r>
              <a:rPr lang="uk-UA" sz="2800" dirty="0"/>
              <a:t>Установим </a:t>
            </a:r>
            <a:r>
              <a:rPr lang="uk-UA" sz="2800" dirty="0" err="1"/>
              <a:t>сортировку</a:t>
            </a:r>
            <a:r>
              <a:rPr lang="uk-UA" sz="2800" dirty="0"/>
              <a:t> по </a:t>
            </a:r>
            <a:r>
              <a:rPr lang="uk-UA" sz="2800" dirty="0" err="1"/>
              <a:t>убыванию</a:t>
            </a:r>
            <a:r>
              <a:rPr lang="ru-RU" sz="2800" dirty="0"/>
              <a:t> по </a:t>
            </a:r>
            <a:r>
              <a:rPr lang="uk-UA" sz="2800" dirty="0"/>
              <a:t>«</a:t>
            </a:r>
            <a:r>
              <a:rPr lang="uk-UA" sz="2800" dirty="0" err="1"/>
              <a:t>Кто</a:t>
            </a:r>
            <a:r>
              <a:rPr lang="uk-UA" sz="2800" dirty="0"/>
              <a:t>»</a:t>
            </a:r>
            <a:endParaRPr lang="ru-RU" sz="2800" dirty="0"/>
          </a:p>
        </p:txBody>
      </p:sp>
      <p:pic>
        <p:nvPicPr>
          <p:cNvPr id="5" name="Объект 4">
            <a:extLst>
              <a:ext uri="{FF2B5EF4-FFF2-40B4-BE49-F238E27FC236}">
                <a16:creationId xmlns:a16="http://schemas.microsoft.com/office/drawing/2014/main" id="{747D7E46-79EB-425F-959D-95766FC41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406" y="1347453"/>
            <a:ext cx="8909157" cy="5011401"/>
          </a:xfrm>
        </p:spPr>
      </p:pic>
    </p:spTree>
    <p:extLst>
      <p:ext uri="{BB962C8B-B14F-4D97-AF65-F5344CB8AC3E}">
        <p14:creationId xmlns:p14="http://schemas.microsoft.com/office/powerpoint/2010/main" val="19651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209901-E131-4E9B-9862-7B825A8709BF}"/>
              </a:ext>
            </a:extLst>
          </p:cNvPr>
          <p:cNvSpPr>
            <a:spLocks noGrp="1"/>
          </p:cNvSpPr>
          <p:nvPr>
            <p:ph type="title"/>
          </p:nvPr>
        </p:nvSpPr>
        <p:spPr>
          <a:xfrm>
            <a:off x="838200" y="365125"/>
            <a:ext cx="10515600" cy="616387"/>
          </a:xfrm>
        </p:spPr>
        <p:txBody>
          <a:bodyPr>
            <a:normAutofit fontScale="90000"/>
          </a:bodyPr>
          <a:lstStyle/>
          <a:p>
            <a:r>
              <a:rPr lang="uk-UA" dirty="0"/>
              <a:t>Структура </a:t>
            </a:r>
            <a:r>
              <a:rPr lang="uk-UA" dirty="0" err="1"/>
              <a:t>проекта</a:t>
            </a:r>
            <a:endParaRPr lang="ru-RU" dirty="0"/>
          </a:p>
        </p:txBody>
      </p:sp>
      <p:sp>
        <p:nvSpPr>
          <p:cNvPr id="3" name="Объект 2">
            <a:extLst>
              <a:ext uri="{FF2B5EF4-FFF2-40B4-BE49-F238E27FC236}">
                <a16:creationId xmlns:a16="http://schemas.microsoft.com/office/drawing/2014/main" id="{015B5BE6-1322-4C28-87DA-19B2533E32DC}"/>
              </a:ext>
            </a:extLst>
          </p:cNvPr>
          <p:cNvSpPr>
            <a:spLocks noGrp="1"/>
          </p:cNvSpPr>
          <p:nvPr>
            <p:ph idx="1"/>
          </p:nvPr>
        </p:nvSpPr>
        <p:spPr>
          <a:xfrm>
            <a:off x="838200" y="1090569"/>
            <a:ext cx="10515600" cy="5086394"/>
          </a:xfrm>
        </p:spPr>
        <p:txBody>
          <a:bodyPr/>
          <a:lstStyle/>
          <a:p>
            <a:r>
              <a:rPr lang="uk-UA" sz="1600" dirty="0"/>
              <a:t>В плане </a:t>
            </a:r>
            <a:r>
              <a:rPr lang="ru-RU" sz="1600" dirty="0"/>
              <a:t>разработки </a:t>
            </a:r>
            <a:r>
              <a:rPr lang="en-US" sz="1600" dirty="0"/>
              <a:t>Java </a:t>
            </a:r>
            <a:r>
              <a:rPr lang="uk-UA" sz="1600" dirty="0" err="1"/>
              <a:t>используется</a:t>
            </a:r>
            <a:r>
              <a:rPr lang="uk-UA" sz="1600" dirty="0"/>
              <a:t> </a:t>
            </a:r>
            <a:r>
              <a:rPr lang="en-US" sz="1600" dirty="0"/>
              <a:t>MVC </a:t>
            </a:r>
            <a:r>
              <a:rPr lang="ru-RU" sz="1600" dirty="0"/>
              <a:t>подход. Проект разбит на 4 составляющие: </a:t>
            </a:r>
            <a:r>
              <a:rPr lang="en-US" sz="1600" dirty="0"/>
              <a:t>core, </a:t>
            </a:r>
            <a:r>
              <a:rPr lang="en-US" sz="1600" dirty="0" err="1"/>
              <a:t>dao</a:t>
            </a:r>
            <a:r>
              <a:rPr lang="en-US" sz="1600" dirty="0"/>
              <a:t>, service, web</a:t>
            </a:r>
            <a:endParaRPr lang="ru-RU" sz="1600" dirty="0"/>
          </a:p>
          <a:p>
            <a:r>
              <a:rPr lang="ru-RU" sz="1600" dirty="0"/>
              <a:t>Есть также свои сущности, которые надо объяснить</a:t>
            </a:r>
            <a:r>
              <a:rPr lang="en-US" sz="1600" dirty="0"/>
              <a:t>:</a:t>
            </a:r>
          </a:p>
          <a:p>
            <a:pPr lvl="1"/>
            <a:r>
              <a:rPr lang="en-US" sz="1600" dirty="0" err="1"/>
              <a:t>AbstractCategory</a:t>
            </a:r>
            <a:r>
              <a:rPr lang="en-US" sz="1600" dirty="0"/>
              <a:t> – </a:t>
            </a:r>
            <a:r>
              <a:rPr lang="uk-UA" sz="1600" dirty="0" err="1"/>
              <a:t>абстрактн</a:t>
            </a:r>
            <a:r>
              <a:rPr lang="ru-RU" sz="1600" dirty="0" err="1"/>
              <a:t>ый</a:t>
            </a:r>
            <a:r>
              <a:rPr lang="ru-RU" sz="1600" dirty="0"/>
              <a:t> класс, от которого наследуются все справочники. Справочник – это структура данных</a:t>
            </a:r>
            <a:r>
              <a:rPr lang="en-US" sz="1600" dirty="0"/>
              <a:t> (</a:t>
            </a:r>
            <a:r>
              <a:rPr lang="uk-UA" sz="1600" dirty="0" err="1"/>
              <a:t>класс</a:t>
            </a:r>
            <a:r>
              <a:rPr lang="en-US" sz="1600" dirty="0"/>
              <a:t>)</a:t>
            </a:r>
            <a:r>
              <a:rPr lang="ru-RU" sz="1600" dirty="0"/>
              <a:t>, которая должна храниться в базе данных (БД), может содержать ссылки и не является периодической (пользователи, должности, валюты, файлы, департаменты)</a:t>
            </a:r>
            <a:r>
              <a:rPr lang="en-US" sz="1600" dirty="0"/>
              <a:t>. </a:t>
            </a:r>
            <a:r>
              <a:rPr lang="uk-UA" sz="1600" dirty="0" err="1"/>
              <a:t>Справочник</a:t>
            </a:r>
            <a:r>
              <a:rPr lang="uk-UA" sz="1600" dirty="0"/>
              <a:t> </a:t>
            </a:r>
            <a:r>
              <a:rPr lang="uk-UA" sz="1600" dirty="0" err="1"/>
              <a:t>также</a:t>
            </a:r>
            <a:r>
              <a:rPr lang="uk-UA" sz="1600" dirty="0"/>
              <a:t> </a:t>
            </a:r>
            <a:r>
              <a:rPr lang="ru-RU" sz="1600" dirty="0"/>
              <a:t>может быть иерархическим (в моем проекте иерархии нет)</a:t>
            </a:r>
          </a:p>
          <a:p>
            <a:pPr lvl="1"/>
            <a:r>
              <a:rPr lang="en-US" sz="1600" dirty="0" err="1"/>
              <a:t>AbstractDocument</a:t>
            </a:r>
            <a:r>
              <a:rPr lang="en-US" sz="1600" dirty="0"/>
              <a:t> - </a:t>
            </a:r>
            <a:r>
              <a:rPr lang="uk-UA" sz="1600" dirty="0" err="1"/>
              <a:t>абстрактн</a:t>
            </a:r>
            <a:r>
              <a:rPr lang="ru-RU" sz="1600" dirty="0" err="1"/>
              <a:t>ый</a:t>
            </a:r>
            <a:r>
              <a:rPr lang="ru-RU" sz="1600" dirty="0"/>
              <a:t> класс, от которого наследуются все </a:t>
            </a:r>
            <a:r>
              <a:rPr lang="uk-UA" sz="1600" dirty="0"/>
              <a:t>документ</a:t>
            </a:r>
            <a:r>
              <a:rPr lang="ru-RU" sz="1600" dirty="0"/>
              <a:t>ы. Документ – это структура данных</a:t>
            </a:r>
            <a:r>
              <a:rPr lang="en-US" sz="1600" dirty="0"/>
              <a:t> (</a:t>
            </a:r>
            <a:r>
              <a:rPr lang="uk-UA" sz="1600" dirty="0" err="1"/>
              <a:t>класс</a:t>
            </a:r>
            <a:r>
              <a:rPr lang="en-US" sz="1600" dirty="0"/>
              <a:t>)</a:t>
            </a:r>
            <a:r>
              <a:rPr lang="ru-RU" sz="1600" dirty="0"/>
              <a:t>, которая должна храниться в БД, может содержать ссылки и является периодической</a:t>
            </a:r>
            <a:endParaRPr lang="en-US" sz="1600" dirty="0"/>
          </a:p>
          <a:p>
            <a:pPr lvl="1"/>
            <a:r>
              <a:rPr lang="en-US" sz="1600" dirty="0" err="1"/>
              <a:t>AbstractDocumentEdi</a:t>
            </a:r>
            <a:r>
              <a:rPr lang="en-US" sz="1600" dirty="0"/>
              <a:t> - </a:t>
            </a:r>
            <a:r>
              <a:rPr lang="uk-UA" sz="1600" dirty="0" err="1"/>
              <a:t>абстрактн</a:t>
            </a:r>
            <a:r>
              <a:rPr lang="ru-RU" sz="1600" dirty="0" err="1"/>
              <a:t>ый</a:t>
            </a:r>
            <a:r>
              <a:rPr lang="ru-RU" sz="1600" dirty="0"/>
              <a:t> класс, родителем которого является </a:t>
            </a:r>
            <a:r>
              <a:rPr lang="en-US" sz="1600" dirty="0" err="1"/>
              <a:t>AbstractDocument</a:t>
            </a:r>
            <a:r>
              <a:rPr lang="ru-RU" sz="1600" dirty="0"/>
              <a:t> и от которого наследуются д</a:t>
            </a:r>
            <a:r>
              <a:rPr lang="uk-UA" sz="1600" dirty="0" err="1"/>
              <a:t>окумент</a:t>
            </a:r>
            <a:r>
              <a:rPr lang="ru-RU" sz="1600" dirty="0"/>
              <a:t>ы, которые используются в Документообороте (</a:t>
            </a:r>
            <a:r>
              <a:rPr lang="ru-RU" sz="1600" dirty="0" err="1"/>
              <a:t>служебка</a:t>
            </a:r>
            <a:r>
              <a:rPr lang="ru-RU" sz="1600" dirty="0"/>
              <a:t>, сообщение)</a:t>
            </a:r>
            <a:endParaRPr lang="en-US" sz="1600" dirty="0"/>
          </a:p>
          <a:p>
            <a:pPr lvl="1"/>
            <a:r>
              <a:rPr lang="uk-UA" sz="1600" dirty="0" err="1"/>
              <a:t>Кроме</a:t>
            </a:r>
            <a:r>
              <a:rPr lang="uk-UA" sz="1600" dirty="0"/>
              <a:t> того </a:t>
            </a:r>
            <a:r>
              <a:rPr lang="uk-UA" sz="1600" dirty="0" err="1"/>
              <a:t>есть</a:t>
            </a:r>
            <a:r>
              <a:rPr lang="uk-UA" sz="1600" dirty="0"/>
              <a:t> 4 </a:t>
            </a:r>
            <a:r>
              <a:rPr lang="uk-UA" sz="1600" dirty="0" err="1"/>
              <a:t>класса</a:t>
            </a:r>
            <a:r>
              <a:rPr lang="uk-UA" sz="1600" dirty="0"/>
              <a:t>, </a:t>
            </a:r>
            <a:r>
              <a:rPr lang="uk-UA" sz="1600" dirty="0" err="1"/>
              <a:t>кото</a:t>
            </a:r>
            <a:r>
              <a:rPr lang="ru-RU" sz="1600" dirty="0" err="1"/>
              <a:t>рые</a:t>
            </a:r>
            <a:r>
              <a:rPr lang="ru-RU" sz="1600" dirty="0"/>
              <a:t> отвечают за адресацию документов (т.к. мы пересылаем документы между сотрудниками)</a:t>
            </a:r>
            <a:r>
              <a:rPr lang="en-US" sz="1600" dirty="0"/>
              <a:t>: </a:t>
            </a:r>
            <a:r>
              <a:rPr lang="en-US" sz="1600" dirty="0" err="1"/>
              <a:t>BusinessProcess</a:t>
            </a:r>
            <a:r>
              <a:rPr lang="en-US" sz="1600" dirty="0"/>
              <a:t>, </a:t>
            </a:r>
            <a:r>
              <a:rPr lang="en-US" sz="1600" dirty="0" err="1"/>
              <a:t>BusinessProcessSequence</a:t>
            </a:r>
            <a:r>
              <a:rPr lang="en-US" sz="1600" dirty="0"/>
              <a:t>, </a:t>
            </a:r>
            <a:r>
              <a:rPr lang="en-US" sz="1600" dirty="0" err="1"/>
              <a:t>ExecutorTask</a:t>
            </a:r>
            <a:r>
              <a:rPr lang="en-US" sz="1600" dirty="0"/>
              <a:t>, </a:t>
            </a:r>
            <a:r>
              <a:rPr lang="en-US" sz="1600" dirty="0" err="1"/>
              <a:t>ExecutorTaskFolderStructure</a:t>
            </a:r>
            <a:endParaRPr lang="en-US" sz="1600" dirty="0"/>
          </a:p>
          <a:p>
            <a:pPr lvl="2"/>
            <a:r>
              <a:rPr lang="en-US" sz="1200" dirty="0" err="1"/>
              <a:t>BusinessProcess</a:t>
            </a:r>
            <a:r>
              <a:rPr lang="en-US" sz="1200" dirty="0"/>
              <a:t> – </a:t>
            </a:r>
            <a:r>
              <a:rPr lang="uk-UA" sz="1200" dirty="0" err="1"/>
              <a:t>Объединяет</a:t>
            </a:r>
            <a:r>
              <a:rPr lang="uk-UA" sz="1200" dirty="0"/>
              <a:t> всю </a:t>
            </a:r>
            <a:r>
              <a:rPr lang="uk-UA" sz="1200" dirty="0" err="1"/>
              <a:t>информацию</a:t>
            </a:r>
            <a:r>
              <a:rPr lang="uk-UA" sz="1200" dirty="0"/>
              <a:t> о </a:t>
            </a:r>
            <a:r>
              <a:rPr lang="uk-UA" sz="1200" dirty="0" err="1"/>
              <a:t>ходе</a:t>
            </a:r>
            <a:r>
              <a:rPr lang="uk-UA" sz="1200" dirty="0"/>
              <a:t> </a:t>
            </a:r>
            <a:r>
              <a:rPr lang="uk-UA" sz="1200" dirty="0" err="1"/>
              <a:t>согласования</a:t>
            </a:r>
            <a:r>
              <a:rPr lang="uk-UA" sz="1200" dirty="0"/>
              <a:t> документа (</a:t>
            </a:r>
            <a:r>
              <a:rPr lang="ru-RU" sz="1200" dirty="0" err="1"/>
              <a:t>служебка</a:t>
            </a:r>
            <a:r>
              <a:rPr lang="ru-RU" sz="1200" dirty="0"/>
              <a:t>, сообщение</a:t>
            </a:r>
            <a:r>
              <a:rPr lang="uk-UA" sz="1200" dirty="0"/>
              <a:t>)</a:t>
            </a:r>
          </a:p>
          <a:p>
            <a:pPr lvl="2"/>
            <a:r>
              <a:rPr lang="en-US" sz="1200" dirty="0" err="1"/>
              <a:t>BusinessProcessSequence</a:t>
            </a:r>
            <a:r>
              <a:rPr lang="ru-RU" sz="1200" dirty="0"/>
              <a:t> – Последовательность согласования бизнес процесса (до 3-го сотрудника может дойти только если согласовали 2 предыдущих) </a:t>
            </a:r>
          </a:p>
          <a:p>
            <a:pPr lvl="2"/>
            <a:r>
              <a:rPr lang="en-US" sz="1200" dirty="0" err="1"/>
              <a:t>ExecutorTask</a:t>
            </a:r>
            <a:r>
              <a:rPr lang="en-US" sz="1200" dirty="0"/>
              <a:t> – </a:t>
            </a:r>
            <a:r>
              <a:rPr lang="ru-RU" sz="1200" dirty="0"/>
              <a:t>если задача создана, то с ней нужно что-то сделать (она может и не создаться, если 2 сотрудника не согласовали перед 3-м)</a:t>
            </a:r>
          </a:p>
          <a:p>
            <a:pPr lvl="2"/>
            <a:r>
              <a:rPr lang="en-US" sz="1200" dirty="0" err="1"/>
              <a:t>ExecutorTaskFolderStructure</a:t>
            </a:r>
            <a:r>
              <a:rPr lang="ru-RU" sz="1200" dirty="0"/>
              <a:t> – расположение задач в папках (Входящие, Отмеченные, Отправленные, Черновики, Корзина) </a:t>
            </a:r>
            <a:endParaRPr lang="en-US" sz="1200" dirty="0"/>
          </a:p>
          <a:p>
            <a:endParaRPr lang="en-US" dirty="0"/>
          </a:p>
          <a:p>
            <a:endParaRPr lang="en-US" dirty="0"/>
          </a:p>
          <a:p>
            <a:endParaRPr lang="ru-RU" dirty="0"/>
          </a:p>
        </p:txBody>
      </p:sp>
    </p:spTree>
    <p:extLst>
      <p:ext uri="{BB962C8B-B14F-4D97-AF65-F5344CB8AC3E}">
        <p14:creationId xmlns:p14="http://schemas.microsoft.com/office/powerpoint/2010/main" val="2693463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B725B-08D8-40EC-8073-56FA2035087A}"/>
              </a:ext>
            </a:extLst>
          </p:cNvPr>
          <p:cNvSpPr>
            <a:spLocks noGrp="1"/>
          </p:cNvSpPr>
          <p:nvPr>
            <p:ph type="title"/>
          </p:nvPr>
        </p:nvSpPr>
        <p:spPr>
          <a:xfrm>
            <a:off x="838200" y="365126"/>
            <a:ext cx="10515600" cy="607998"/>
          </a:xfrm>
        </p:spPr>
        <p:txBody>
          <a:bodyPr>
            <a:normAutofit/>
          </a:bodyPr>
          <a:lstStyle/>
          <a:p>
            <a:r>
              <a:rPr lang="ru-RU" sz="2400" dirty="0"/>
              <a:t>Установим сортировку по возрастанию по документу (по его дате)</a:t>
            </a:r>
          </a:p>
        </p:txBody>
      </p:sp>
      <p:pic>
        <p:nvPicPr>
          <p:cNvPr id="5" name="Объект 4">
            <a:extLst>
              <a:ext uri="{FF2B5EF4-FFF2-40B4-BE49-F238E27FC236}">
                <a16:creationId xmlns:a16="http://schemas.microsoft.com/office/drawing/2014/main" id="{5F9A2477-E780-41BD-9B92-0DC9F9C0EB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53836"/>
            <a:ext cx="9669398" cy="5439037"/>
          </a:xfrm>
        </p:spPr>
      </p:pic>
    </p:spTree>
    <p:extLst>
      <p:ext uri="{BB962C8B-B14F-4D97-AF65-F5344CB8AC3E}">
        <p14:creationId xmlns:p14="http://schemas.microsoft.com/office/powerpoint/2010/main" val="696382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1518EB-5777-4B4F-8625-3FC515C503CF}"/>
              </a:ext>
            </a:extLst>
          </p:cNvPr>
          <p:cNvSpPr>
            <a:spLocks noGrp="1"/>
          </p:cNvSpPr>
          <p:nvPr>
            <p:ph type="title"/>
          </p:nvPr>
        </p:nvSpPr>
        <p:spPr>
          <a:xfrm>
            <a:off x="838200" y="365126"/>
            <a:ext cx="10515600" cy="440218"/>
          </a:xfrm>
        </p:spPr>
        <p:txBody>
          <a:bodyPr>
            <a:normAutofit/>
          </a:bodyPr>
          <a:lstStyle/>
          <a:p>
            <a:r>
              <a:rPr lang="ru-RU" sz="2400" dirty="0"/>
              <a:t>Сортировка по возрастанию по теме</a:t>
            </a:r>
          </a:p>
        </p:txBody>
      </p:sp>
      <p:pic>
        <p:nvPicPr>
          <p:cNvPr id="5" name="Объект 4">
            <a:extLst>
              <a:ext uri="{FF2B5EF4-FFF2-40B4-BE49-F238E27FC236}">
                <a16:creationId xmlns:a16="http://schemas.microsoft.com/office/drawing/2014/main" id="{57F1C0A3-C382-4721-9B6B-CFF8C0753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0789"/>
            <a:ext cx="9975134" cy="5611013"/>
          </a:xfrm>
        </p:spPr>
      </p:pic>
    </p:spTree>
    <p:extLst>
      <p:ext uri="{BB962C8B-B14F-4D97-AF65-F5344CB8AC3E}">
        <p14:creationId xmlns:p14="http://schemas.microsoft.com/office/powerpoint/2010/main" val="2749373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D18DE8-9049-482E-BA0C-13DF45F2D38D}"/>
              </a:ext>
            </a:extLst>
          </p:cNvPr>
          <p:cNvSpPr>
            <a:spLocks noGrp="1"/>
          </p:cNvSpPr>
          <p:nvPr>
            <p:ph type="title"/>
          </p:nvPr>
        </p:nvSpPr>
        <p:spPr>
          <a:xfrm>
            <a:off x="838200" y="365126"/>
            <a:ext cx="10515600" cy="599608"/>
          </a:xfrm>
        </p:spPr>
        <p:txBody>
          <a:bodyPr>
            <a:normAutofit/>
          </a:bodyPr>
          <a:lstStyle/>
          <a:p>
            <a:r>
              <a:rPr lang="ru-RU" sz="2400" dirty="0"/>
              <a:t>Сортировка по возрастанию по дате отправки</a:t>
            </a:r>
          </a:p>
        </p:txBody>
      </p:sp>
      <p:pic>
        <p:nvPicPr>
          <p:cNvPr id="5" name="Объект 4">
            <a:extLst>
              <a:ext uri="{FF2B5EF4-FFF2-40B4-BE49-F238E27FC236}">
                <a16:creationId xmlns:a16="http://schemas.microsoft.com/office/drawing/2014/main" id="{4E70F077-4802-4E9A-8C82-FEED576E9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40" y="964734"/>
            <a:ext cx="9617110" cy="5409625"/>
          </a:xfrm>
        </p:spPr>
      </p:pic>
    </p:spTree>
    <p:extLst>
      <p:ext uri="{BB962C8B-B14F-4D97-AF65-F5344CB8AC3E}">
        <p14:creationId xmlns:p14="http://schemas.microsoft.com/office/powerpoint/2010/main" val="3826228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FC4A79-B1D2-485D-8398-397674A2357E}"/>
              </a:ext>
            </a:extLst>
          </p:cNvPr>
          <p:cNvSpPr>
            <a:spLocks noGrp="1"/>
          </p:cNvSpPr>
          <p:nvPr>
            <p:ph type="title"/>
          </p:nvPr>
        </p:nvSpPr>
        <p:spPr>
          <a:xfrm>
            <a:off x="838200" y="365125"/>
            <a:ext cx="10515600" cy="784167"/>
          </a:xfrm>
        </p:spPr>
        <p:txBody>
          <a:bodyPr>
            <a:normAutofit/>
          </a:bodyPr>
          <a:lstStyle/>
          <a:p>
            <a:r>
              <a:rPr lang="ru-RU" sz="2400" dirty="0"/>
              <a:t>Сортировка по убыванию по полю «Срок»</a:t>
            </a:r>
          </a:p>
        </p:txBody>
      </p:sp>
      <p:pic>
        <p:nvPicPr>
          <p:cNvPr id="5" name="Объект 4">
            <a:extLst>
              <a:ext uri="{FF2B5EF4-FFF2-40B4-BE49-F238E27FC236}">
                <a16:creationId xmlns:a16="http://schemas.microsoft.com/office/drawing/2014/main" id="{B59A0A9A-B0A5-45CC-967E-FE73DFF64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49292"/>
            <a:ext cx="9606094" cy="5403428"/>
          </a:xfrm>
        </p:spPr>
      </p:pic>
    </p:spTree>
    <p:extLst>
      <p:ext uri="{BB962C8B-B14F-4D97-AF65-F5344CB8AC3E}">
        <p14:creationId xmlns:p14="http://schemas.microsoft.com/office/powerpoint/2010/main" val="3078771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A89C9A-6C99-41F8-975F-95DD2C2127E2}"/>
              </a:ext>
            </a:extLst>
          </p:cNvPr>
          <p:cNvSpPr>
            <a:spLocks noGrp="1"/>
          </p:cNvSpPr>
          <p:nvPr>
            <p:ph type="title"/>
          </p:nvPr>
        </p:nvSpPr>
        <p:spPr>
          <a:xfrm>
            <a:off x="838200" y="365126"/>
            <a:ext cx="10515600" cy="726972"/>
          </a:xfrm>
        </p:spPr>
        <p:txBody>
          <a:bodyPr>
            <a:normAutofit fontScale="90000"/>
          </a:bodyPr>
          <a:lstStyle/>
          <a:p>
            <a:r>
              <a:rPr lang="ru-RU" sz="2400" dirty="0"/>
              <a:t>Фильтр по части слова «04». Используется </a:t>
            </a:r>
            <a:r>
              <a:rPr lang="en-US" sz="2400" dirty="0" err="1"/>
              <a:t>CriteriaBuilder</a:t>
            </a:r>
            <a:r>
              <a:rPr lang="en-US" sz="2400" dirty="0"/>
              <a:t> – </a:t>
            </a:r>
            <a:r>
              <a:rPr lang="uk-UA" sz="2400" dirty="0" err="1"/>
              <a:t>очень</a:t>
            </a:r>
            <a:r>
              <a:rPr lang="uk-UA" sz="2400" dirty="0"/>
              <a:t> </a:t>
            </a:r>
            <a:r>
              <a:rPr lang="uk-UA" sz="2400" dirty="0" err="1"/>
              <a:t>интересн</a:t>
            </a:r>
            <a:r>
              <a:rPr lang="ru-RU" sz="2400" dirty="0"/>
              <a:t>ы</a:t>
            </a:r>
            <a:r>
              <a:rPr lang="uk-UA" sz="2400" dirty="0"/>
              <a:t>й и </a:t>
            </a:r>
            <a:r>
              <a:rPr lang="uk-UA" sz="2400" dirty="0" err="1"/>
              <a:t>довольно</a:t>
            </a:r>
            <a:r>
              <a:rPr lang="uk-UA" sz="2400" dirty="0"/>
              <a:t> </a:t>
            </a:r>
            <a:r>
              <a:rPr lang="uk-UA" sz="2400" dirty="0" err="1"/>
              <a:t>красивый</a:t>
            </a:r>
            <a:r>
              <a:rPr lang="uk-UA" sz="2400" dirty="0"/>
              <a:t> </a:t>
            </a:r>
            <a:r>
              <a:rPr lang="uk-UA" sz="2400" dirty="0" err="1"/>
              <a:t>механизм</a:t>
            </a:r>
            <a:r>
              <a:rPr lang="uk-UA" sz="2400" dirty="0"/>
              <a:t> </a:t>
            </a:r>
            <a:r>
              <a:rPr lang="uk-UA" sz="2400" dirty="0" err="1"/>
              <a:t>построения</a:t>
            </a:r>
            <a:r>
              <a:rPr lang="uk-UA" sz="2400" dirty="0"/>
              <a:t> </a:t>
            </a:r>
            <a:r>
              <a:rPr lang="uk-UA" sz="2400" dirty="0" err="1"/>
              <a:t>запросов</a:t>
            </a:r>
            <a:r>
              <a:rPr lang="en-US" sz="2400" dirty="0"/>
              <a:t> </a:t>
            </a:r>
            <a:r>
              <a:rPr lang="uk-UA" sz="2400" dirty="0"/>
              <a:t>в </a:t>
            </a:r>
            <a:r>
              <a:rPr lang="en-US" sz="2400" dirty="0"/>
              <a:t>Hibernate</a:t>
            </a:r>
            <a:endParaRPr lang="ru-RU" sz="2400" dirty="0"/>
          </a:p>
        </p:txBody>
      </p:sp>
      <p:pic>
        <p:nvPicPr>
          <p:cNvPr id="5" name="Объект 4">
            <a:extLst>
              <a:ext uri="{FF2B5EF4-FFF2-40B4-BE49-F238E27FC236}">
                <a16:creationId xmlns:a16="http://schemas.microsoft.com/office/drawing/2014/main" id="{9959A131-5A80-41EB-B8D8-1090D0DAD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54506"/>
            <a:ext cx="9490432" cy="5338368"/>
          </a:xfrm>
        </p:spPr>
      </p:pic>
    </p:spTree>
    <p:extLst>
      <p:ext uri="{BB962C8B-B14F-4D97-AF65-F5344CB8AC3E}">
        <p14:creationId xmlns:p14="http://schemas.microsoft.com/office/powerpoint/2010/main" val="3666474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1AC75D-E1E6-49C9-B0A7-62F5FB618F25}"/>
              </a:ext>
            </a:extLst>
          </p:cNvPr>
          <p:cNvSpPr>
            <a:spLocks noGrp="1"/>
          </p:cNvSpPr>
          <p:nvPr>
            <p:ph type="title"/>
          </p:nvPr>
        </p:nvSpPr>
        <p:spPr>
          <a:xfrm>
            <a:off x="838200" y="365125"/>
            <a:ext cx="10515600" cy="884835"/>
          </a:xfrm>
        </p:spPr>
        <p:txBody>
          <a:bodyPr>
            <a:normAutofit/>
          </a:bodyPr>
          <a:lstStyle/>
          <a:p>
            <a:r>
              <a:rPr lang="ru-RU" sz="2400" dirty="0"/>
              <a:t>Фильтр по часть слова «СЛУ» - фильтруем независимо от регистра</a:t>
            </a:r>
          </a:p>
        </p:txBody>
      </p:sp>
      <p:pic>
        <p:nvPicPr>
          <p:cNvPr id="5" name="Объект 4">
            <a:extLst>
              <a:ext uri="{FF2B5EF4-FFF2-40B4-BE49-F238E27FC236}">
                <a16:creationId xmlns:a16="http://schemas.microsoft.com/office/drawing/2014/main" id="{4D25327E-F08C-4172-87FD-9A9ED90903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161053"/>
            <a:ext cx="9478795" cy="5331822"/>
          </a:xfrm>
        </p:spPr>
      </p:pic>
    </p:spTree>
    <p:extLst>
      <p:ext uri="{BB962C8B-B14F-4D97-AF65-F5344CB8AC3E}">
        <p14:creationId xmlns:p14="http://schemas.microsoft.com/office/powerpoint/2010/main" val="2975928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C0F3B2-312A-4B91-AB50-391A6FB428B8}"/>
              </a:ext>
            </a:extLst>
          </p:cNvPr>
          <p:cNvSpPr>
            <a:spLocks noGrp="1"/>
          </p:cNvSpPr>
          <p:nvPr>
            <p:ph type="title"/>
          </p:nvPr>
        </p:nvSpPr>
        <p:spPr>
          <a:xfrm>
            <a:off x="838200" y="365126"/>
            <a:ext cx="10515600" cy="926780"/>
          </a:xfrm>
        </p:spPr>
        <p:txBody>
          <a:bodyPr>
            <a:normAutofit/>
          </a:bodyPr>
          <a:lstStyle/>
          <a:p>
            <a:r>
              <a:rPr lang="ru-RU" sz="2400" dirty="0"/>
              <a:t>Фильтр</a:t>
            </a:r>
            <a:r>
              <a:rPr lang="en-US" sz="2400" dirty="0"/>
              <a:t> </a:t>
            </a:r>
            <a:r>
              <a:rPr lang="uk-UA" sz="2400" dirty="0"/>
              <a:t>по «</a:t>
            </a:r>
            <a:r>
              <a:rPr lang="uk-UA" sz="2400" dirty="0" err="1"/>
              <a:t>Озн</a:t>
            </a:r>
            <a:r>
              <a:rPr lang="uk-UA" sz="2400" dirty="0"/>
              <a:t>» - </a:t>
            </a:r>
            <a:r>
              <a:rPr lang="uk-UA" sz="2400" dirty="0" err="1"/>
              <a:t>происходит</a:t>
            </a:r>
            <a:r>
              <a:rPr lang="uk-UA" sz="2400" dirty="0"/>
              <a:t> </a:t>
            </a:r>
            <a:r>
              <a:rPr lang="uk-UA" sz="2400" dirty="0" err="1"/>
              <a:t>отбор</a:t>
            </a:r>
            <a:r>
              <a:rPr lang="uk-UA" sz="2400" dirty="0"/>
              <a:t> по типу </a:t>
            </a:r>
            <a:r>
              <a:rPr lang="uk-UA" sz="2400" dirty="0" err="1"/>
              <a:t>процесса</a:t>
            </a:r>
            <a:r>
              <a:rPr lang="uk-UA" sz="2400" dirty="0"/>
              <a:t> (</a:t>
            </a:r>
            <a:r>
              <a:rPr lang="ru-RU" sz="2400" dirty="0"/>
              <a:t>это перечисление, а не строка</a:t>
            </a:r>
            <a:r>
              <a:rPr lang="uk-UA" sz="2400" dirty="0"/>
              <a:t>)</a:t>
            </a:r>
            <a:endParaRPr lang="ru-RU" sz="2400" dirty="0"/>
          </a:p>
        </p:txBody>
      </p:sp>
      <p:pic>
        <p:nvPicPr>
          <p:cNvPr id="5" name="Объект 4">
            <a:extLst>
              <a:ext uri="{FF2B5EF4-FFF2-40B4-BE49-F238E27FC236}">
                <a16:creationId xmlns:a16="http://schemas.microsoft.com/office/drawing/2014/main" id="{064A5C32-803B-44A8-BFDE-684BDCC64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53330"/>
            <a:ext cx="9488648" cy="5337365"/>
          </a:xfrm>
        </p:spPr>
      </p:pic>
    </p:spTree>
    <p:extLst>
      <p:ext uri="{BB962C8B-B14F-4D97-AF65-F5344CB8AC3E}">
        <p14:creationId xmlns:p14="http://schemas.microsoft.com/office/powerpoint/2010/main" val="688318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F82359-5743-42B2-BCBA-5B6D0E087067}"/>
              </a:ext>
            </a:extLst>
          </p:cNvPr>
          <p:cNvSpPr>
            <a:spLocks noGrp="1"/>
          </p:cNvSpPr>
          <p:nvPr>
            <p:ph type="title"/>
          </p:nvPr>
        </p:nvSpPr>
        <p:spPr>
          <a:xfrm>
            <a:off x="838200" y="365126"/>
            <a:ext cx="10515600" cy="708666"/>
          </a:xfrm>
        </p:spPr>
        <p:txBody>
          <a:bodyPr>
            <a:normAutofit/>
          </a:bodyPr>
          <a:lstStyle/>
          <a:p>
            <a:r>
              <a:rPr lang="ru-RU" sz="2400" dirty="0"/>
              <a:t>Фильтр по тексту «07.» - отбор </a:t>
            </a:r>
            <a:r>
              <a:rPr lang="uk-UA" sz="2400" dirty="0"/>
              <a:t>п</a:t>
            </a:r>
            <a:r>
              <a:rPr lang="ru-RU" sz="2400" dirty="0"/>
              <a:t>о дате</a:t>
            </a:r>
          </a:p>
        </p:txBody>
      </p:sp>
      <p:pic>
        <p:nvPicPr>
          <p:cNvPr id="5" name="Объект 4">
            <a:extLst>
              <a:ext uri="{FF2B5EF4-FFF2-40B4-BE49-F238E27FC236}">
                <a16:creationId xmlns:a16="http://schemas.microsoft.com/office/drawing/2014/main" id="{E3DE47F7-505D-4E5B-BCDC-D3E413604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907" y="1073792"/>
            <a:ext cx="9633924" cy="5419082"/>
          </a:xfrm>
        </p:spPr>
      </p:pic>
    </p:spTree>
    <p:extLst>
      <p:ext uri="{BB962C8B-B14F-4D97-AF65-F5344CB8AC3E}">
        <p14:creationId xmlns:p14="http://schemas.microsoft.com/office/powerpoint/2010/main" val="3833303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802F9F-1577-4023-9D9C-E3AD87F9ED76}"/>
              </a:ext>
            </a:extLst>
          </p:cNvPr>
          <p:cNvSpPr>
            <a:spLocks noGrp="1"/>
          </p:cNvSpPr>
          <p:nvPr>
            <p:ph type="title"/>
          </p:nvPr>
        </p:nvSpPr>
        <p:spPr>
          <a:xfrm>
            <a:off x="696985" y="977522"/>
            <a:ext cx="10515600" cy="718584"/>
          </a:xfrm>
        </p:spPr>
        <p:txBody>
          <a:bodyPr>
            <a:normAutofit fontScale="90000"/>
          </a:bodyPr>
          <a:lstStyle/>
          <a:p>
            <a:r>
              <a:rPr lang="uk-UA" sz="2400" dirty="0"/>
              <a:t>Закладка «На </a:t>
            </a:r>
            <a:r>
              <a:rPr lang="uk-UA" sz="2400" dirty="0" err="1"/>
              <a:t>контроле</a:t>
            </a:r>
            <a:r>
              <a:rPr lang="uk-UA" sz="2400" dirty="0"/>
              <a:t>». По-</a:t>
            </a:r>
            <a:r>
              <a:rPr lang="uk-UA" sz="2400" dirty="0" err="1"/>
              <a:t>умолчанию</a:t>
            </a:r>
            <a:r>
              <a:rPr lang="uk-UA" sz="2400" dirty="0"/>
              <a:t> </a:t>
            </a:r>
            <a:r>
              <a:rPr lang="uk-UA" sz="2400" dirty="0" err="1"/>
              <a:t>сортировка</a:t>
            </a:r>
            <a:r>
              <a:rPr lang="uk-UA" sz="2400" dirty="0"/>
              <a:t> по «Тип </a:t>
            </a:r>
            <a:r>
              <a:rPr lang="uk-UA" sz="2400" dirty="0" err="1"/>
              <a:t>процесса</a:t>
            </a:r>
            <a:r>
              <a:rPr lang="uk-UA" sz="2400" dirty="0"/>
              <a:t>» и «</a:t>
            </a:r>
            <a:r>
              <a:rPr lang="uk-UA" sz="2400" dirty="0" err="1"/>
              <a:t>Исполнить</a:t>
            </a:r>
            <a:r>
              <a:rPr lang="uk-UA" sz="2400" dirty="0"/>
              <a:t> до». </a:t>
            </a:r>
            <a:r>
              <a:rPr lang="uk-UA" sz="2400" dirty="0" err="1"/>
              <a:t>Фильтр</a:t>
            </a:r>
            <a:r>
              <a:rPr lang="uk-UA" sz="2400" dirty="0"/>
              <a:t>, </a:t>
            </a:r>
            <a:r>
              <a:rPr lang="uk-UA" sz="2400" dirty="0" err="1"/>
              <a:t>сортировка</a:t>
            </a:r>
            <a:r>
              <a:rPr lang="uk-UA" sz="2400" dirty="0"/>
              <a:t> </a:t>
            </a:r>
            <a:r>
              <a:rPr lang="uk-UA" sz="2400" dirty="0" err="1"/>
              <a:t>как</a:t>
            </a:r>
            <a:r>
              <a:rPr lang="uk-UA" sz="2400" dirty="0"/>
              <a:t> и на </a:t>
            </a:r>
            <a:r>
              <a:rPr lang="uk-UA" sz="2400" dirty="0" err="1"/>
              <a:t>закладке</a:t>
            </a:r>
            <a:r>
              <a:rPr lang="uk-UA" sz="2400" dirty="0"/>
              <a:t> «На </a:t>
            </a:r>
            <a:r>
              <a:rPr lang="uk-UA" sz="2400" dirty="0" err="1"/>
              <a:t>рассмотрении</a:t>
            </a:r>
            <a:r>
              <a:rPr lang="uk-UA" sz="2400" dirty="0"/>
              <a:t>»</a:t>
            </a:r>
            <a:endParaRPr lang="ru-RU" sz="2400" dirty="0"/>
          </a:p>
        </p:txBody>
      </p:sp>
      <p:pic>
        <p:nvPicPr>
          <p:cNvPr id="5" name="Объект 4">
            <a:extLst>
              <a:ext uri="{FF2B5EF4-FFF2-40B4-BE49-F238E27FC236}">
                <a16:creationId xmlns:a16="http://schemas.microsoft.com/office/drawing/2014/main" id="{B720A15A-37F6-4614-B73D-41D8918936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406" y="1926292"/>
            <a:ext cx="7735712" cy="4351338"/>
          </a:xfrm>
        </p:spPr>
      </p:pic>
      <p:sp>
        <p:nvSpPr>
          <p:cNvPr id="6" name="Заголовок 1">
            <a:extLst>
              <a:ext uri="{FF2B5EF4-FFF2-40B4-BE49-F238E27FC236}">
                <a16:creationId xmlns:a16="http://schemas.microsoft.com/office/drawing/2014/main" id="{5E4695E6-E776-42BD-94D0-B52B31379972}"/>
              </a:ext>
            </a:extLst>
          </p:cNvPr>
          <p:cNvSpPr txBox="1">
            <a:spLocks/>
          </p:cNvSpPr>
          <p:nvPr/>
        </p:nvSpPr>
        <p:spPr>
          <a:xfrm>
            <a:off x="696985" y="153151"/>
            <a:ext cx="10515600" cy="718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sz="2800" dirty="0" err="1"/>
              <a:t>Теперь</a:t>
            </a:r>
            <a:r>
              <a:rPr lang="uk-UA" sz="2800" dirty="0"/>
              <a:t> покажем </a:t>
            </a:r>
            <a:r>
              <a:rPr lang="uk-UA" sz="2800" dirty="0" err="1"/>
              <a:t>какие</a:t>
            </a:r>
            <a:r>
              <a:rPr lang="uk-UA" sz="2800" dirty="0"/>
              <a:t> </a:t>
            </a:r>
            <a:r>
              <a:rPr lang="uk-UA" sz="2800" dirty="0" err="1"/>
              <a:t>журналы</a:t>
            </a:r>
            <a:r>
              <a:rPr lang="uk-UA" sz="2800" dirty="0"/>
              <a:t> </a:t>
            </a:r>
            <a:r>
              <a:rPr lang="uk-UA" sz="2800" dirty="0" err="1"/>
              <a:t>документов</a:t>
            </a:r>
            <a:r>
              <a:rPr lang="uk-UA" sz="2800" dirty="0"/>
              <a:t> </a:t>
            </a:r>
            <a:r>
              <a:rPr lang="uk-UA" sz="2800" dirty="0" err="1"/>
              <a:t>доступны</a:t>
            </a:r>
            <a:r>
              <a:rPr lang="uk-UA" sz="2800" dirty="0"/>
              <a:t> в </a:t>
            </a:r>
            <a:r>
              <a:rPr lang="uk-UA" sz="2800" dirty="0" err="1"/>
              <a:t>приложении</a:t>
            </a:r>
            <a:endParaRPr lang="ru-RU" sz="2800" dirty="0"/>
          </a:p>
        </p:txBody>
      </p:sp>
    </p:spTree>
    <p:extLst>
      <p:ext uri="{BB962C8B-B14F-4D97-AF65-F5344CB8AC3E}">
        <p14:creationId xmlns:p14="http://schemas.microsoft.com/office/powerpoint/2010/main" val="2161843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A1A292-A5A2-459D-BD24-9316BEC9A30F}"/>
              </a:ext>
            </a:extLst>
          </p:cNvPr>
          <p:cNvSpPr>
            <a:spLocks noGrp="1"/>
          </p:cNvSpPr>
          <p:nvPr>
            <p:ph type="title"/>
          </p:nvPr>
        </p:nvSpPr>
        <p:spPr/>
        <p:txBody>
          <a:bodyPr>
            <a:normAutofit/>
          </a:bodyPr>
          <a:lstStyle/>
          <a:p>
            <a:r>
              <a:rPr lang="uk-UA" sz="2400" dirty="0"/>
              <a:t>Закладка «</a:t>
            </a:r>
            <a:r>
              <a:rPr lang="uk-UA" sz="2400" dirty="0" err="1"/>
              <a:t>Отмеченные</a:t>
            </a:r>
            <a:r>
              <a:rPr lang="uk-UA" sz="2400" dirty="0"/>
              <a:t>» по-</a:t>
            </a:r>
            <a:r>
              <a:rPr lang="uk-UA" sz="2400" dirty="0" err="1"/>
              <a:t>умолчанию</a:t>
            </a:r>
            <a:r>
              <a:rPr lang="uk-UA" sz="2400" dirty="0"/>
              <a:t> </a:t>
            </a:r>
            <a:r>
              <a:rPr lang="uk-UA" sz="2400" dirty="0" err="1"/>
              <a:t>сортировка</a:t>
            </a:r>
            <a:r>
              <a:rPr lang="uk-UA" sz="2400" dirty="0"/>
              <a:t> по </a:t>
            </a:r>
            <a:r>
              <a:rPr lang="uk-UA" sz="2400" dirty="0" err="1"/>
              <a:t>дате</a:t>
            </a:r>
            <a:r>
              <a:rPr lang="uk-UA" sz="2400" dirty="0"/>
              <a:t>. </a:t>
            </a:r>
            <a:r>
              <a:rPr lang="uk-UA" sz="2400" dirty="0" err="1"/>
              <a:t>Фильтр</a:t>
            </a:r>
            <a:r>
              <a:rPr lang="uk-UA" sz="2400" dirty="0"/>
              <a:t>, </a:t>
            </a:r>
            <a:r>
              <a:rPr lang="uk-UA" sz="2400" dirty="0" err="1"/>
              <a:t>сортировка</a:t>
            </a:r>
            <a:r>
              <a:rPr lang="uk-UA" sz="2400" dirty="0"/>
              <a:t> </a:t>
            </a:r>
            <a:r>
              <a:rPr lang="uk-UA" sz="2400" dirty="0" err="1"/>
              <a:t>как</a:t>
            </a:r>
            <a:r>
              <a:rPr lang="uk-UA" sz="2400" dirty="0"/>
              <a:t> на закладках «На </a:t>
            </a:r>
            <a:r>
              <a:rPr lang="uk-UA" sz="2400" dirty="0" err="1"/>
              <a:t>рассмотрении</a:t>
            </a:r>
            <a:r>
              <a:rPr lang="uk-UA" sz="2400" dirty="0"/>
              <a:t>», «На </a:t>
            </a:r>
            <a:r>
              <a:rPr lang="uk-UA" sz="2400" dirty="0" err="1"/>
              <a:t>контроле</a:t>
            </a:r>
            <a:r>
              <a:rPr lang="uk-UA" sz="2400" dirty="0"/>
              <a:t>»</a:t>
            </a:r>
            <a:endParaRPr lang="ru-RU" sz="2400" dirty="0"/>
          </a:p>
        </p:txBody>
      </p:sp>
      <p:pic>
        <p:nvPicPr>
          <p:cNvPr id="5" name="Объект 4">
            <a:extLst>
              <a:ext uri="{FF2B5EF4-FFF2-40B4-BE49-F238E27FC236}">
                <a16:creationId xmlns:a16="http://schemas.microsoft.com/office/drawing/2014/main" id="{A99BF332-9140-4A03-BE83-FC94F6C4C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9766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9C767A-5F47-47A6-9A8B-8F50E5251108}"/>
              </a:ext>
            </a:extLst>
          </p:cNvPr>
          <p:cNvSpPr>
            <a:spLocks noGrp="1"/>
          </p:cNvSpPr>
          <p:nvPr>
            <p:ph type="title"/>
          </p:nvPr>
        </p:nvSpPr>
        <p:spPr>
          <a:xfrm>
            <a:off x="838200" y="365125"/>
            <a:ext cx="10515600" cy="616387"/>
          </a:xfrm>
        </p:spPr>
        <p:txBody>
          <a:bodyPr>
            <a:normAutofit/>
          </a:bodyPr>
          <a:lstStyle/>
          <a:p>
            <a:r>
              <a:rPr lang="ru-RU" sz="2400" dirty="0"/>
              <a:t>Старт и начальное заполнение данными</a:t>
            </a:r>
          </a:p>
        </p:txBody>
      </p:sp>
      <p:pic>
        <p:nvPicPr>
          <p:cNvPr id="5" name="Объект 4">
            <a:extLst>
              <a:ext uri="{FF2B5EF4-FFF2-40B4-BE49-F238E27FC236}">
                <a16:creationId xmlns:a16="http://schemas.microsoft.com/office/drawing/2014/main" id="{2BDCDBDF-AA5C-4FC5-8D92-26CF7F063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4" y="1814426"/>
            <a:ext cx="7735712" cy="4351338"/>
          </a:xfrm>
        </p:spPr>
      </p:pic>
      <p:sp>
        <p:nvSpPr>
          <p:cNvPr id="6" name="TextBox 5">
            <a:extLst>
              <a:ext uri="{FF2B5EF4-FFF2-40B4-BE49-F238E27FC236}">
                <a16:creationId xmlns:a16="http://schemas.microsoft.com/office/drawing/2014/main" id="{57A975A8-4442-472D-845F-1353C737646F}"/>
              </a:ext>
            </a:extLst>
          </p:cNvPr>
          <p:cNvSpPr txBox="1"/>
          <p:nvPr/>
        </p:nvSpPr>
        <p:spPr>
          <a:xfrm>
            <a:off x="897622" y="981512"/>
            <a:ext cx="8151834" cy="646331"/>
          </a:xfrm>
          <a:prstGeom prst="rect">
            <a:avLst/>
          </a:prstGeom>
          <a:noFill/>
        </p:spPr>
        <p:txBody>
          <a:bodyPr wrap="square" rtlCol="0">
            <a:spAutoFit/>
          </a:bodyPr>
          <a:lstStyle/>
          <a:p>
            <a:r>
              <a:rPr lang="ru-RU" dirty="0"/>
              <a:t>Если пользователей  (и других данных) еще нет – их необходимо создать. При 1-м старте есть такая возможность. Нажимаем </a:t>
            </a:r>
            <a:r>
              <a:rPr lang="en-US" dirty="0"/>
              <a:t>“Login”</a:t>
            </a:r>
            <a:endParaRPr lang="ru-RU" dirty="0"/>
          </a:p>
        </p:txBody>
      </p:sp>
    </p:spTree>
    <p:extLst>
      <p:ext uri="{BB962C8B-B14F-4D97-AF65-F5344CB8AC3E}">
        <p14:creationId xmlns:p14="http://schemas.microsoft.com/office/powerpoint/2010/main" val="8396761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7DA015-9878-4B4B-8858-600A2D5482CE}"/>
              </a:ext>
            </a:extLst>
          </p:cNvPr>
          <p:cNvSpPr>
            <a:spLocks noGrp="1"/>
          </p:cNvSpPr>
          <p:nvPr>
            <p:ph type="title"/>
          </p:nvPr>
        </p:nvSpPr>
        <p:spPr/>
        <p:txBody>
          <a:bodyPr>
            <a:normAutofit/>
          </a:bodyPr>
          <a:lstStyle/>
          <a:p>
            <a:r>
              <a:rPr lang="ru-RU" sz="2400" dirty="0"/>
              <a:t>Закладка «Доступные объекты» - это права данного пользователя к справочникам, документам. Подробнее опишу позже вместе с правами, которые есть </a:t>
            </a:r>
            <a:r>
              <a:rPr lang="ru-RU" sz="2400"/>
              <a:t>в приложении</a:t>
            </a:r>
            <a:endParaRPr lang="ru-RU" sz="2400" dirty="0"/>
          </a:p>
        </p:txBody>
      </p:sp>
      <p:pic>
        <p:nvPicPr>
          <p:cNvPr id="5" name="Объект 4">
            <a:extLst>
              <a:ext uri="{FF2B5EF4-FFF2-40B4-BE49-F238E27FC236}">
                <a16:creationId xmlns:a16="http://schemas.microsoft.com/office/drawing/2014/main" id="{C10021FD-0AC3-4259-8AFF-A53AD9D83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0378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52B253-02BA-479C-8692-4BA0E6667249}"/>
              </a:ext>
            </a:extLst>
          </p:cNvPr>
          <p:cNvSpPr>
            <a:spLocks noGrp="1"/>
          </p:cNvSpPr>
          <p:nvPr>
            <p:ph type="title"/>
          </p:nvPr>
        </p:nvSpPr>
        <p:spPr/>
        <p:txBody>
          <a:bodyPr>
            <a:normAutofit/>
          </a:bodyPr>
          <a:lstStyle/>
          <a:p>
            <a:r>
              <a:rPr lang="ru-RU" sz="2400" dirty="0"/>
              <a:t>Список актуальных сотрудников по должностям и подразделениям</a:t>
            </a:r>
          </a:p>
        </p:txBody>
      </p:sp>
      <p:pic>
        <p:nvPicPr>
          <p:cNvPr id="5" name="Объект 4">
            <a:extLst>
              <a:ext uri="{FF2B5EF4-FFF2-40B4-BE49-F238E27FC236}">
                <a16:creationId xmlns:a16="http://schemas.microsoft.com/office/drawing/2014/main" id="{37EDEE7F-12AE-49D0-A0F3-86F437497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474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FDD769-4B5C-45C8-AC9A-0B5EB2ED2B76}"/>
              </a:ext>
            </a:extLst>
          </p:cNvPr>
          <p:cNvSpPr>
            <a:spLocks noGrp="1"/>
          </p:cNvSpPr>
          <p:nvPr>
            <p:ph type="title"/>
          </p:nvPr>
        </p:nvSpPr>
        <p:spPr/>
        <p:txBody>
          <a:bodyPr>
            <a:normAutofit/>
          </a:bodyPr>
          <a:lstStyle/>
          <a:p>
            <a:r>
              <a:rPr lang="ru-RU" sz="2400" dirty="0"/>
              <a:t>Журнал служебных записок. Переход в него через кнопку «Служебные» на главной странице пользователя. Выбрана папка «Входящие». Цвет в зависимости от даты и выполнения служебки</a:t>
            </a:r>
          </a:p>
        </p:txBody>
      </p:sp>
      <p:pic>
        <p:nvPicPr>
          <p:cNvPr id="5" name="Объект 4">
            <a:extLst>
              <a:ext uri="{FF2B5EF4-FFF2-40B4-BE49-F238E27FC236}">
                <a16:creationId xmlns:a16="http://schemas.microsoft.com/office/drawing/2014/main" id="{52CDE948-C6DF-4C74-959F-CC24B7BF98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1130" y="1599122"/>
            <a:ext cx="8904047" cy="5008526"/>
          </a:xfrm>
        </p:spPr>
      </p:pic>
    </p:spTree>
    <p:extLst>
      <p:ext uri="{BB962C8B-B14F-4D97-AF65-F5344CB8AC3E}">
        <p14:creationId xmlns:p14="http://schemas.microsoft.com/office/powerpoint/2010/main" val="1388150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7F7C7A-DAA5-4AB2-9573-96D41CF6CEA1}"/>
              </a:ext>
            </a:extLst>
          </p:cNvPr>
          <p:cNvSpPr>
            <a:spLocks noGrp="1"/>
          </p:cNvSpPr>
          <p:nvPr>
            <p:ph type="title"/>
          </p:nvPr>
        </p:nvSpPr>
        <p:spPr>
          <a:xfrm>
            <a:off x="838200" y="365126"/>
            <a:ext cx="10515600" cy="759000"/>
          </a:xfrm>
        </p:spPr>
        <p:txBody>
          <a:bodyPr/>
          <a:lstStyle/>
          <a:p>
            <a:r>
              <a:rPr lang="ru-RU" dirty="0"/>
              <a:t>Папка отмеченные</a:t>
            </a:r>
          </a:p>
        </p:txBody>
      </p:sp>
      <p:pic>
        <p:nvPicPr>
          <p:cNvPr id="5" name="Объект 4">
            <a:extLst>
              <a:ext uri="{FF2B5EF4-FFF2-40B4-BE49-F238E27FC236}">
                <a16:creationId xmlns:a16="http://schemas.microsoft.com/office/drawing/2014/main" id="{1E88DBD5-DB5B-4954-83B6-3C6E93AE9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130" y="1124126"/>
            <a:ext cx="9231616" cy="5192784"/>
          </a:xfrm>
        </p:spPr>
      </p:pic>
    </p:spTree>
    <p:extLst>
      <p:ext uri="{BB962C8B-B14F-4D97-AF65-F5344CB8AC3E}">
        <p14:creationId xmlns:p14="http://schemas.microsoft.com/office/powerpoint/2010/main" val="39083922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D55782-CB2E-4F50-97EF-6E40F5349D68}"/>
              </a:ext>
            </a:extLst>
          </p:cNvPr>
          <p:cNvSpPr>
            <a:spLocks noGrp="1"/>
          </p:cNvSpPr>
          <p:nvPr>
            <p:ph type="title"/>
          </p:nvPr>
        </p:nvSpPr>
        <p:spPr>
          <a:xfrm>
            <a:off x="838200" y="365125"/>
            <a:ext cx="10515600" cy="800945"/>
          </a:xfrm>
        </p:spPr>
        <p:txBody>
          <a:bodyPr/>
          <a:lstStyle/>
          <a:p>
            <a:r>
              <a:rPr lang="ru-RU" dirty="0"/>
              <a:t>Папка отправленные</a:t>
            </a:r>
          </a:p>
        </p:txBody>
      </p:sp>
      <p:pic>
        <p:nvPicPr>
          <p:cNvPr id="5" name="Объект 4">
            <a:extLst>
              <a:ext uri="{FF2B5EF4-FFF2-40B4-BE49-F238E27FC236}">
                <a16:creationId xmlns:a16="http://schemas.microsoft.com/office/drawing/2014/main" id="{05E01ADB-0719-4296-9C38-54FA4C9B8D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849" y="1166069"/>
            <a:ext cx="9524833" cy="5357719"/>
          </a:xfrm>
        </p:spPr>
      </p:pic>
    </p:spTree>
    <p:extLst>
      <p:ext uri="{BB962C8B-B14F-4D97-AF65-F5344CB8AC3E}">
        <p14:creationId xmlns:p14="http://schemas.microsoft.com/office/powerpoint/2010/main" val="56827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D27A9E-872B-4A3E-A1A6-01B329B0B949}"/>
              </a:ext>
            </a:extLst>
          </p:cNvPr>
          <p:cNvSpPr>
            <a:spLocks noGrp="1"/>
          </p:cNvSpPr>
          <p:nvPr>
            <p:ph type="title"/>
          </p:nvPr>
        </p:nvSpPr>
        <p:spPr/>
        <p:txBody>
          <a:bodyPr>
            <a:normAutofit fontScale="90000"/>
          </a:bodyPr>
          <a:lstStyle/>
          <a:p>
            <a:r>
              <a:rPr lang="ru-RU" sz="2000" dirty="0"/>
              <a:t>Автор и отправитель могут отличаться. Автор – создатель служебки, отправитель – тот, кто ее пересылает еще на кого-то. Вверху (над «Автор/Отправитель») есть кнопка переключения между Автор/Отправитель. Нажмем ее. Первая колонка поменялась с Автор на Отправитель, сами служебки обновились и сгруппированы соответственно. Как правило группировка по автору дает меньшее количество служебок, но по отправителю можно поискать когда не знаешь кто был инициатором, но помнишь кто тебе прислал</a:t>
            </a:r>
          </a:p>
        </p:txBody>
      </p:sp>
      <p:pic>
        <p:nvPicPr>
          <p:cNvPr id="5" name="Объект 4">
            <a:extLst>
              <a:ext uri="{FF2B5EF4-FFF2-40B4-BE49-F238E27FC236}">
                <a16:creationId xmlns:a16="http://schemas.microsoft.com/office/drawing/2014/main" id="{F958506F-FE0A-4D96-B60B-27AC88E453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185" y="1690688"/>
            <a:ext cx="8904047" cy="5008526"/>
          </a:xfrm>
        </p:spPr>
      </p:pic>
    </p:spTree>
    <p:extLst>
      <p:ext uri="{BB962C8B-B14F-4D97-AF65-F5344CB8AC3E}">
        <p14:creationId xmlns:p14="http://schemas.microsoft.com/office/powerpoint/2010/main" val="3857307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C200A-5E05-456D-908C-7D5D00D614AA}"/>
              </a:ext>
            </a:extLst>
          </p:cNvPr>
          <p:cNvSpPr>
            <a:spLocks noGrp="1"/>
          </p:cNvSpPr>
          <p:nvPr>
            <p:ph type="title"/>
          </p:nvPr>
        </p:nvSpPr>
        <p:spPr/>
        <p:txBody>
          <a:bodyPr>
            <a:normAutofit/>
          </a:bodyPr>
          <a:lstStyle/>
          <a:p>
            <a:r>
              <a:rPr lang="ru-RU" sz="2400" dirty="0"/>
              <a:t>Кнопка «Автор/Отправитель» изменяет также колонки «</a:t>
            </a:r>
            <a:r>
              <a:rPr lang="ru-RU" sz="2400" dirty="0" err="1"/>
              <a:t>Кому+Автор</a:t>
            </a:r>
            <a:r>
              <a:rPr lang="ru-RU" sz="2400" dirty="0"/>
              <a:t>/Получатель». В отмеченных сейчас вместо «</a:t>
            </a:r>
            <a:r>
              <a:rPr lang="ru-RU" sz="2400" dirty="0" err="1"/>
              <a:t>Кому»+«Автор</a:t>
            </a:r>
            <a:r>
              <a:rPr lang="ru-RU" sz="2400" dirty="0"/>
              <a:t>» выводится «Получатель»</a:t>
            </a:r>
          </a:p>
        </p:txBody>
      </p:sp>
      <p:pic>
        <p:nvPicPr>
          <p:cNvPr id="5" name="Объект 4">
            <a:extLst>
              <a:ext uri="{FF2B5EF4-FFF2-40B4-BE49-F238E27FC236}">
                <a16:creationId xmlns:a16="http://schemas.microsoft.com/office/drawing/2014/main" id="{212B7657-6760-4CE4-8505-DE6799C8C2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409" y="1548787"/>
            <a:ext cx="9147781" cy="5145627"/>
          </a:xfrm>
        </p:spPr>
      </p:pic>
    </p:spTree>
    <p:extLst>
      <p:ext uri="{BB962C8B-B14F-4D97-AF65-F5344CB8AC3E}">
        <p14:creationId xmlns:p14="http://schemas.microsoft.com/office/powerpoint/2010/main" val="259590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7CDADF-25BA-4160-9D59-CA8748979129}"/>
              </a:ext>
            </a:extLst>
          </p:cNvPr>
          <p:cNvSpPr>
            <a:spLocks noGrp="1"/>
          </p:cNvSpPr>
          <p:nvPr>
            <p:ph type="title"/>
          </p:nvPr>
        </p:nvSpPr>
        <p:spPr>
          <a:xfrm>
            <a:off x="838200" y="365126"/>
            <a:ext cx="10515600" cy="826112"/>
          </a:xfrm>
        </p:spPr>
        <p:txBody>
          <a:bodyPr/>
          <a:lstStyle/>
          <a:p>
            <a:r>
              <a:rPr lang="ru-RU" dirty="0"/>
              <a:t>В </a:t>
            </a:r>
            <a:r>
              <a:rPr lang="ru-RU" dirty="0" err="1"/>
              <a:t>служебках</a:t>
            </a:r>
            <a:r>
              <a:rPr lang="ru-RU" dirty="0"/>
              <a:t> также есть фильтрация</a:t>
            </a:r>
          </a:p>
        </p:txBody>
      </p:sp>
      <p:pic>
        <p:nvPicPr>
          <p:cNvPr id="5" name="Объект 4">
            <a:extLst>
              <a:ext uri="{FF2B5EF4-FFF2-40B4-BE49-F238E27FC236}">
                <a16:creationId xmlns:a16="http://schemas.microsoft.com/office/drawing/2014/main" id="{C487AFE1-1AF1-428A-91CB-EBC7F7216A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187" y="1191237"/>
            <a:ext cx="9684224" cy="5419287"/>
          </a:xfrm>
        </p:spPr>
      </p:pic>
    </p:spTree>
    <p:extLst>
      <p:ext uri="{BB962C8B-B14F-4D97-AF65-F5344CB8AC3E}">
        <p14:creationId xmlns:p14="http://schemas.microsoft.com/office/powerpoint/2010/main" val="13202443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9C2D51-49B8-4419-8FDF-CFB7273EAB85}"/>
              </a:ext>
            </a:extLst>
          </p:cNvPr>
          <p:cNvSpPr>
            <a:spLocks noGrp="1"/>
          </p:cNvSpPr>
          <p:nvPr>
            <p:ph type="title"/>
          </p:nvPr>
        </p:nvSpPr>
        <p:spPr>
          <a:xfrm>
            <a:off x="838200" y="365126"/>
            <a:ext cx="10515600" cy="826112"/>
          </a:xfrm>
        </p:spPr>
        <p:txBody>
          <a:bodyPr>
            <a:normAutofit/>
          </a:bodyPr>
          <a:lstStyle/>
          <a:p>
            <a:r>
              <a:rPr lang="ru-RU" sz="2400" dirty="0"/>
              <a:t>И сортировка. Нажмем на колонку «Тема». Происходит сортировка по типу процесса</a:t>
            </a:r>
            <a:r>
              <a:rPr lang="en-US" sz="2400" dirty="0"/>
              <a:t>,</a:t>
            </a:r>
            <a:r>
              <a:rPr lang="ru-RU" sz="2400" dirty="0"/>
              <a:t> номеру</a:t>
            </a:r>
            <a:r>
              <a:rPr lang="en-US" sz="2400" dirty="0"/>
              <a:t> </a:t>
            </a:r>
            <a:r>
              <a:rPr lang="uk-UA" sz="2400" dirty="0"/>
              <a:t>и </a:t>
            </a:r>
            <a:r>
              <a:rPr lang="uk-UA" sz="2400" dirty="0" err="1"/>
              <a:t>теме</a:t>
            </a:r>
            <a:endParaRPr lang="ru-RU" sz="2400" dirty="0"/>
          </a:p>
        </p:txBody>
      </p:sp>
      <p:pic>
        <p:nvPicPr>
          <p:cNvPr id="5" name="Объект 4">
            <a:extLst>
              <a:ext uri="{FF2B5EF4-FFF2-40B4-BE49-F238E27FC236}">
                <a16:creationId xmlns:a16="http://schemas.microsoft.com/office/drawing/2014/main" id="{499494D3-1228-482C-B492-C06FCB7D17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298" y="1253330"/>
            <a:ext cx="9538814" cy="5365583"/>
          </a:xfrm>
        </p:spPr>
      </p:pic>
    </p:spTree>
    <p:extLst>
      <p:ext uri="{BB962C8B-B14F-4D97-AF65-F5344CB8AC3E}">
        <p14:creationId xmlns:p14="http://schemas.microsoft.com/office/powerpoint/2010/main" val="3701234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C71A1B-6494-46CB-BE80-02CA231D6139}"/>
              </a:ext>
            </a:extLst>
          </p:cNvPr>
          <p:cNvSpPr>
            <a:spLocks noGrp="1"/>
          </p:cNvSpPr>
          <p:nvPr>
            <p:ph type="title"/>
          </p:nvPr>
        </p:nvSpPr>
        <p:spPr>
          <a:xfrm>
            <a:off x="838200" y="365126"/>
            <a:ext cx="10515600" cy="641554"/>
          </a:xfrm>
        </p:spPr>
        <p:txBody>
          <a:bodyPr>
            <a:normAutofit/>
          </a:bodyPr>
          <a:lstStyle/>
          <a:p>
            <a:r>
              <a:rPr lang="uk-UA" sz="2400" dirty="0" err="1"/>
              <a:t>Сортировка</a:t>
            </a:r>
            <a:r>
              <a:rPr lang="uk-UA" sz="2400" dirty="0"/>
              <a:t> по «</a:t>
            </a:r>
            <a:r>
              <a:rPr lang="uk-UA" sz="2400" dirty="0" err="1"/>
              <a:t>Отправитель</a:t>
            </a:r>
            <a:r>
              <a:rPr lang="uk-UA" sz="2400" dirty="0"/>
              <a:t>»</a:t>
            </a:r>
            <a:endParaRPr lang="ru-RU" sz="2400" dirty="0"/>
          </a:p>
        </p:txBody>
      </p:sp>
      <p:pic>
        <p:nvPicPr>
          <p:cNvPr id="5" name="Объект 4">
            <a:extLst>
              <a:ext uri="{FF2B5EF4-FFF2-40B4-BE49-F238E27FC236}">
                <a16:creationId xmlns:a16="http://schemas.microsoft.com/office/drawing/2014/main" id="{8072539E-1941-4CEB-AD9D-6D0042AAE3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408" y="1006680"/>
            <a:ext cx="9753234" cy="5486194"/>
          </a:xfrm>
        </p:spPr>
      </p:pic>
    </p:spTree>
    <p:extLst>
      <p:ext uri="{BB962C8B-B14F-4D97-AF65-F5344CB8AC3E}">
        <p14:creationId xmlns:p14="http://schemas.microsoft.com/office/powerpoint/2010/main" val="372501376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2974</Words>
  <Application>Microsoft Office PowerPoint</Application>
  <PresentationFormat>Широкоэкранный</PresentationFormat>
  <Paragraphs>153</Paragraphs>
  <Slides>123</Slides>
  <Notes>0</Notes>
  <HiddenSlides>0</HiddenSlides>
  <MMClips>0</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1</vt:i4>
      </vt:variant>
      <vt:variant>
        <vt:lpstr>Заголовки слайдов</vt:lpstr>
      </vt:variant>
      <vt:variant>
        <vt:i4>123</vt:i4>
      </vt:variant>
    </vt:vector>
  </HeadingPairs>
  <TitlesOfParts>
    <vt:vector size="128" baseType="lpstr">
      <vt:lpstr>Arial</vt:lpstr>
      <vt:lpstr>Calibri</vt:lpstr>
      <vt:lpstr>Calibri Light</vt:lpstr>
      <vt:lpstr>Тема Office</vt:lpstr>
      <vt:lpstr>Точечный рисунок</vt:lpstr>
      <vt:lpstr>Проект Документооборот</vt:lpstr>
      <vt:lpstr>Используемые технологии</vt:lpstr>
      <vt:lpstr>Цели</vt:lpstr>
      <vt:lpstr>Предыстория</vt:lpstr>
      <vt:lpstr>Презентация PowerPoint</vt:lpstr>
      <vt:lpstr>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vt:lpstr>
      <vt:lpstr>Панель администратора выглядит так. Администратор имеет доступ ко всему, но он не отправляет документы</vt:lpstr>
      <vt:lpstr>Структура проекта</vt:lpstr>
      <vt:lpstr>Старт и начальное заполнение данными</vt:lpstr>
      <vt:lpstr>Далее нажимаем «Create categories (departments, positions, users, contractors, cost items, currencies, legal organizations, planning periods)»</vt:lpstr>
      <vt:lpstr>После создания начальных данных попадаем в панель администратора. Когда данные есть в базе – у нее такой вид</vt:lpstr>
      <vt:lpstr>Перейдем на страницу авторизации http://localhost:8080/user? Пароль admin: 12345  пользователи itkostya, it_admin1, it_admin2: 123 пользователи hr_director, hr_manager1, hr_manager2: 234 Зайдем под itkostya</vt:lpstr>
      <vt:lpstr>Главная страница пользователя itkostya Журов Константин Александрович. Пока никаких данных нет</vt:lpstr>
      <vt:lpstr>Создадим служебку </vt:lpstr>
      <vt:lpstr>Страница создания служебки</vt:lpstr>
      <vt:lpstr>Нажимаем «Выбрать кому». Выбираем одного пользователя. Он будет в шапке документа</vt:lpstr>
      <vt:lpstr>Заполняем Тема, Текст. В тексте можно использовать HTML теги. При нажатии «Просмотр» можно увидеть результаты</vt:lpstr>
      <vt:lpstr>Нажимаем “Отправить – На согласование”</vt:lpstr>
      <vt:lpstr>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vt:lpstr>
      <vt:lpstr>Ставим галочки, нажимаем «Выбрать»</vt:lpstr>
      <vt:lpstr>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Чегалкин получат служебку сразу, а Капитошка только после того, как они согласуют. Кроме того можно написать комментарий – он не влияет на тело служебки. Это доп. инфа для пользователей</vt:lpstr>
      <vt:lpstr>Служебка отправлена – главная панель пользователя, который ее получил. Закладка «На рассмотрении» - это то, что приходит нам</vt:lpstr>
      <vt:lpstr>Закладка «На контроле» - это то, что уходит от нас и еще не выполнено (согласовано/утверждено или др. статус)</vt:lpstr>
      <vt:lpstr>Зайдем в служебку, которая пришла пользователю</vt:lpstr>
      <vt:lpstr>Что еще можно делать при создании служебки</vt:lpstr>
      <vt:lpstr>В поле «Кому» выбирать пользователей с помощью клавиш клавиатуры вверх/вниз и Enter </vt:lpstr>
      <vt:lpstr>В поле «Кому» есть возможность автоподстановки – начинаем писать фамилию/имя что то еще – появляются пользователи. Выбираем нужного стрелками и Enter или мышкой</vt:lpstr>
      <vt:lpstr>Если при создании служебки мы решили ее пока не отправлять, то ее можно сохранить как черновик – нажимаем соответствующую кнопку</vt:lpstr>
      <vt:lpstr>Служебка-черновик не видна на закладках «На рассмотрении», «На контроле». Необходимо нажать большую кнопку «Служебные»</vt:lpstr>
      <vt:lpstr>Затем нажать «Черновики»</vt:lpstr>
      <vt:lpstr>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vt:lpstr>
      <vt:lpstr>Пример со всему типами процесса</vt:lpstr>
      <vt:lpstr>В процессе создания/отправки документа есть проверки – «Тема», «Текст» должны быть заполнены. Если это не так – сообщение об ошибке</vt:lpstr>
      <vt:lpstr>Кроме того есть контроль на размеры вложений (Максимальный размер файла – 10 MB, максимальный размер всех вложений одной служебки – 100 MB). Попробуем отправить – получаем сообщение об ошибке</vt:lpstr>
      <vt:lpstr>При создании служебки есть подгонка под размеры окна – если оно маленькое элементы (кнопки, название файлов) становятся меньше – в кнопках убирается текст, в названиях файлов в конце …</vt:lpstr>
      <vt:lpstr>Покажем как работает кнопка «Просмотр». Создаем служебку</vt:lpstr>
      <vt:lpstr>Нажимаем «Просмотр»</vt:lpstr>
      <vt:lpstr>Служебку отправили, теперь открываем. Есть гиперссылка, с помощью которой можно зайти в другую служебку</vt:lpstr>
      <vt:lpstr>Кроме служебок можно создавать сообщения</vt:lpstr>
      <vt:lpstr>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Можем «Сохранить как черновик» чтобы отправить позже</vt:lpstr>
      <vt:lpstr>Выбор «Кому» возможен как по кнопке «Выбрать кому», так и стрелками вверх, вних, Enter, а также автоподбором в поле «Кому»</vt:lpstr>
      <vt:lpstr>Под полем «Кому» появляется список сотрудников, которым будет отправлено сообщение. Нажав на крестик рядом с ФИО можно убрать сотрудника из списка получателей. Отправляем сообщение</vt:lpstr>
      <vt:lpstr>Отправленное сообщение появляется сразу в всех получателей. Если одним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vt:lpstr>
      <vt:lpstr>Откроем сообщение. В менюшке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vt:lpstr>
      <vt:lpstr>Главное меню после просмотра сообщения</vt:lpstr>
      <vt:lpstr>Работа со служебкой, которую получили/отправили. Откроем служебку</vt:lpstr>
      <vt:lpstr>Нажимаем на ссылку вложений «2-2.jpg» -внизу скачанный файл. Открываем его</vt:lpstr>
      <vt:lpstr>Нажимаем кнопку «Ознакомиться». Можно написать комментарий</vt:lpstr>
      <vt:lpstr>И добавить свое вложение</vt:lpstr>
      <vt:lpstr>Откроем служебку после ознакомления (через кнопку «Служебные» в главном меню). Ознакомление, комментарий, вложение добавились внизу в служебке  </vt:lpstr>
      <vt:lpstr>На вложение тоже можно кликнуть и затем посмотреть картинку. Вверху уже нет кнопки «Ознакомиться» и др.(Исполнение, Согласование), т.к. выполнение действий со служебкой не предусматривается (уже сделали все, что от нас хотели)</vt:lpstr>
      <vt:lpstr>Можем отправить служебку еще на кого-то</vt:lpstr>
      <vt:lpstr>Окно с выбором на кого отправлять (такое же как и при начальном создании документа). Можно написать комментарий</vt:lpstr>
      <vt:lpstr>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служебку получил. Здесь также видно кто за кем идет, кто уже просмотрел документ и на ком он «завис», т.е. кто его долго не согласовывает</vt:lpstr>
      <vt:lpstr>Нажмем на красный флажок слева вверху</vt:lpstr>
      <vt:lpstr>После нажатия на флажок документ становится отмеченным (кнопка с черной окантовкой). Его можно посмотреть в журналах отмеченных</vt:lpstr>
      <vt:lpstr>На закладке «Отмеченные»</vt:lpstr>
      <vt:lpstr>И в папке «Отмеченные» в журнале служебок (попадаем из главного меню – кнопка «Служебные»)</vt:lpstr>
      <vt:lpstr>Если нажать крестик вверху рядом со флажком – документ будет закрыт. Мы нажмем «Корзина» и на следующей странице посмотрим что будет</vt:lpstr>
      <vt:lpstr>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vt:lpstr>
      <vt:lpstr>Нажмем «Восстановить». Возвращаем в обычное состояние документа. После этого нажимаем «Выполнить»</vt:lpstr>
      <vt:lpstr>Если мы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vt:lpstr>
      <vt:lpstr>После нажатия «Отозвать» документ возвращается в обычное состояние</vt:lpstr>
      <vt:lpstr>Опять нажмем «Корзина» и посмотрим результаты</vt:lpstr>
      <vt:lpstr>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vt:lpstr>
      <vt:lpstr>Еще в служебке есть кнопка «Отменить». Покажем как она работает</vt:lpstr>
      <vt:lpstr>Вначале нажмем «История» - посмотрим на кого отправлена служебка</vt:lpstr>
      <vt:lpstr>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установены галочки и в Чегалкин, Журов</vt:lpstr>
      <vt:lpstr>Нажмем галочку вверху «Установить все». Затем нажмем «Отменить»</vt:lpstr>
      <vt:lpstr>После этого документ можно посмотреть в папке «Входящие»</vt:lpstr>
      <vt:lpstr>Зайдем в документ</vt:lpstr>
      <vt:lpstr>Нажмем «История». 1 сотрудник уже согласовал (было до отмены), ниже – отмена процесса</vt:lpstr>
      <vt:lpstr>Отмена доступна только для того, кто стартовал процесс. Зайдем под другим пользователем</vt:lpstr>
      <vt:lpstr>Зайдем в документ, который пришел данному сотруднику</vt:lpstr>
      <vt:lpstr>Нажмем «История». Бизнес процесс не окончен, но кнопки «Отменить» вверху нет, т.к. этот сотрудник не является инициатором бизнес процесса</vt:lpstr>
      <vt:lpstr>Теперь покажем какие возможности есть на главной странице и в журналах. </vt:lpstr>
      <vt:lpstr>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скролл. В шапке таблицы по-умолчанию установлена сортировка по 3-м параметрам: Тип процесса, Срок, Дата отправки</vt:lpstr>
      <vt:lpstr>Установим сортировку по возрастанию по «Кто» (отправитель документа)</vt:lpstr>
      <vt:lpstr>Установим сортировку по убыванию по «Кто»</vt:lpstr>
      <vt:lpstr>Установим сортировку по возрастанию по документу (по его дате)</vt:lpstr>
      <vt:lpstr>Сортировка по возрастанию по теме</vt:lpstr>
      <vt:lpstr>Сортировка по возрастанию по дате отправки</vt:lpstr>
      <vt:lpstr>Сортировка по убыванию по полю «Срок»</vt:lpstr>
      <vt:lpstr>Фильтр по части слова «04». Используется CriteriaBuilder – очень интересный и довольно красивый механизм построения запросов в Hibernate</vt:lpstr>
      <vt:lpstr>Фильтр по часть слова «СЛУ» - фильтруем независимо от регистра</vt:lpstr>
      <vt:lpstr>Фильтр по «Озн» - происходит отбор по типу процесса (это перечисление, а не строка)</vt:lpstr>
      <vt:lpstr>Фильтр по тексту «07.» - отбор по дате</vt:lpstr>
      <vt:lpstr>Закладка «На контроле». По-умолчанию сортировка по «Тип процесса» и «Исполнить до». Фильтр, сортировка как и на закладке «На рассмотрении»</vt:lpstr>
      <vt:lpstr>Закладка «Отмеченные» по-умолчанию сортировка по дате. Фильтр, сортировка как на закладках «На рассмотрении», «На контроле»</vt:lpstr>
      <vt:lpstr>Закладка «Доступные объекты» - это права данного пользователя к справочникам, документам. Подробнее опишу позже вместе с правами, которые есть в приложении</vt:lpstr>
      <vt:lpstr>Список актуальных сотрудников по должностям и подразделениям</vt:lpstr>
      <vt:lpstr>Журнал служебных записок. Переход в него через кнопку «Служебные» на главной странице пользователя. Выбрана папка «Входящие». Цвет в зависимости от даты и выполнения служебки</vt:lpstr>
      <vt:lpstr>Папка отмеченные</vt:lpstr>
      <vt:lpstr>Папка отправленные</vt:lpstr>
      <vt:lpstr>Автор и отправитель могут отличаться. Автор – создатель служебки, отправитель – тот, кто ее пересылает еще на кого-то. Вверху (над «Автор/Отправитель») есть кнопка переключения между Автор/Отправитель. Нажмем ее. Первая колонка поменялась с Автор на Отправитель, сами служебки обновились и сгруппированы соответственно. Как правило группировка по автору дает меньшее количество служебок, но по отправителю можно поискать когда не знаешь кто был инициатором, но помнишь кто тебе прислал</vt:lpstr>
      <vt:lpstr>Кнопка «Автор/Отправитель» изменяет также колонки «Кому+Автор/Получатель». В отмеченных сейчас вместо «Кому»+«Автор» выводится «Получатель»</vt:lpstr>
      <vt:lpstr>В служебках также есть фильтрация</vt:lpstr>
      <vt:lpstr>И сортировка. Нажмем на колонку «Тема». Происходит сортировка по типу процесса, номеру и теме</vt:lpstr>
      <vt:lpstr>Сортировка по «Отправитель»</vt:lpstr>
      <vt:lpstr>Страница «Общий список» - все что было отправленно и принято пользователем. Кроме всех колонок, которые видели ранее есть есть колонка «ок» - выполнена или нет служебка. Есть сортировка, фильтрация</vt:lpstr>
      <vt:lpstr>Журнал сообщений. Переход в него через кнопку «Сообщения» на главной странице пользователя. Выбрана папка «Входящие». Цвет в зависимости от даты и просмотра сообщения</vt:lpstr>
      <vt:lpstr>Выбрана папка «Отправленные»</vt:lpstr>
      <vt:lpstr>Страница «Общий список» в журнале сообщений </vt:lpstr>
      <vt:lpstr>Права доступа и ссылки в элементах</vt:lpstr>
      <vt:lpstr>Это заявка от пользователя – необходимо заполнить минимально необходимую информацию</vt:lpstr>
      <vt:lpstr>После заполнения редактируемые поля подсвечиваются красным. Департамент – ссылочное поле – была открыта новая страница со всеми департаментами, на которой мы выбрали “HR”. Все это на основе рефлексии Java</vt:lpstr>
      <vt:lpstr>Новый пользователь добавлен. Зайдем под admin. В правом верхнем углу кнопки «Пользователи» уже 2 пользователя для добавления (был 1)</vt:lpstr>
      <vt:lpstr>Откроем пользователей. Данная страница доступна админу. Есть 2 роли: ADMIN, USER. Админу доступно все. У пользователя есть 2 типа прав доступа – просмотр, редактирование (покажем чуть позже как реализовано). На данной странице видим 2 подсвеченные красным строки – в одной из них - только что созданный пользователь:</vt:lpstr>
      <vt:lpstr>Заполняем остальную информацию по новому пользователю. Редактированные элементы – красным цветом текст. Нажимаем «Save»  </vt:lpstr>
      <vt:lpstr>Попадаем обратно в список пользователей, но теперь новый пользователь (elena) уже не подсвечивается красным</vt:lpstr>
      <vt:lpstr>Зайдем на страницу авторизации http://localhost:8080/user?  elena есть в списке пользователей. Зайдем под ней (пароль 234)</vt:lpstr>
      <vt:lpstr>Зашли – все нормально. Можем работать под новым пользователем</vt:lpstr>
      <vt:lpstr>Еще у пользователя есть 2 типа прав доступа (просмотр, редактирование). Покажем их. Нажимаем «Установка прав»</vt:lpstr>
      <vt:lpstr>Попадаем в меню, в котором пользователям можно установить права на справочники и документы. По умолчанию все справочники доступны на просмотр, а документы на редактирование (исключение – справочник «Пользователи» - доступ к нему только администратору). Эти права пользователь видит на закладке «Доступные объекты»</vt:lpstr>
      <vt:lpstr>«Доступные объекты» - доступ пользователя к справочникам и документам. Картинка лупа – просмотр, карандаш - редактирование</vt:lpstr>
      <vt:lpstr>На данной странице есть возможность установить как вручную в каждой строке, так и сразу пользователю установить/снять просмотр/редактирование. Есть проверки: если ставим редактирование – автоматически ставится просмотр, снимаем просмотр – автоматически снимается редактирование. Изменим под админом права данного пользователя – заполнили редактирование первых 3-х строк – нажимаем «Записать»</vt:lpstr>
      <vt:lpstr>Посмотрим под пользователем</vt:lpstr>
      <vt:lpstr>Теперь кликнем на Contractor (Контрагент) – он доступен для редактирования. Редактируем – кликаем на «РТЦ Варус-8…»</vt:lpstr>
      <vt:lpstr>Открываем карточку элемента – редактируем наименование – цвет текста. Все поля доступны для редактирования, кроме id</vt:lpstr>
      <vt:lpstr>Смотрим результат – наименование изменилось</vt:lpstr>
      <vt:lpstr>Теперь попробуем посмотреть департаменты. Кликаем на главной странице, на закладке «Доступные объекты» на строке Department. Заходим в департаменты. Кликаем на любой строке – пробуем редактировать</vt:lpstr>
      <vt:lpstr>Ничего не получилось, т.к. у данного пользователя к справочнику департаментов есть доступ только на просмотр</vt:lpstr>
      <vt:lpstr>Выводы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Документооборот</dc:title>
  <dc:creator>Константин Журов</dc:creator>
  <cp:lastModifiedBy>Константин Журов</cp:lastModifiedBy>
  <cp:revision>315</cp:revision>
  <dcterms:created xsi:type="dcterms:W3CDTF">2019-03-01T08:09:23Z</dcterms:created>
  <dcterms:modified xsi:type="dcterms:W3CDTF">2019-03-05T11:10:14Z</dcterms:modified>
</cp:coreProperties>
</file>